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7"/>
  </p:notesMasterIdLst>
  <p:sldIdLst>
    <p:sldId id="256" r:id="rId2"/>
    <p:sldId id="338" r:id="rId3"/>
    <p:sldId id="360" r:id="rId4"/>
    <p:sldId id="337" r:id="rId5"/>
    <p:sldId id="347" r:id="rId6"/>
    <p:sldId id="340" r:id="rId7"/>
    <p:sldId id="341" r:id="rId8"/>
    <p:sldId id="342" r:id="rId9"/>
    <p:sldId id="343" r:id="rId10"/>
    <p:sldId id="344" r:id="rId11"/>
    <p:sldId id="345" r:id="rId12"/>
    <p:sldId id="275" r:id="rId13"/>
    <p:sldId id="276" r:id="rId14"/>
    <p:sldId id="277" r:id="rId15"/>
    <p:sldId id="278" r:id="rId16"/>
    <p:sldId id="279" r:id="rId17"/>
    <p:sldId id="280" r:id="rId18"/>
    <p:sldId id="281" r:id="rId19"/>
    <p:sldId id="282" r:id="rId20"/>
    <p:sldId id="300" r:id="rId21"/>
    <p:sldId id="311" r:id="rId22"/>
    <p:sldId id="283" r:id="rId23"/>
    <p:sldId id="379" r:id="rId24"/>
    <p:sldId id="378" r:id="rId25"/>
    <p:sldId id="380" r:id="rId26"/>
    <p:sldId id="381" r:id="rId27"/>
    <p:sldId id="377" r:id="rId28"/>
    <p:sldId id="284" r:id="rId29"/>
    <p:sldId id="285" r:id="rId30"/>
    <p:sldId id="286" r:id="rId31"/>
    <p:sldId id="287" r:id="rId32"/>
    <p:sldId id="288" r:id="rId33"/>
    <p:sldId id="290" r:id="rId34"/>
    <p:sldId id="291" r:id="rId35"/>
    <p:sldId id="289" r:id="rId36"/>
    <p:sldId id="292" r:id="rId37"/>
    <p:sldId id="293" r:id="rId38"/>
    <p:sldId id="331" r:id="rId39"/>
    <p:sldId id="295" r:id="rId40"/>
    <p:sldId id="373" r:id="rId41"/>
    <p:sldId id="296" r:id="rId42"/>
    <p:sldId id="297" r:id="rId43"/>
    <p:sldId id="298" r:id="rId44"/>
    <p:sldId id="313" r:id="rId45"/>
    <p:sldId id="314" r:id="rId46"/>
    <p:sldId id="315" r:id="rId47"/>
    <p:sldId id="329" r:id="rId48"/>
    <p:sldId id="330" r:id="rId49"/>
    <p:sldId id="326" r:id="rId50"/>
    <p:sldId id="361" r:id="rId51"/>
    <p:sldId id="362" r:id="rId52"/>
    <p:sldId id="363" r:id="rId53"/>
    <p:sldId id="367" r:id="rId54"/>
    <p:sldId id="368" r:id="rId55"/>
    <p:sldId id="369" r:id="rId56"/>
    <p:sldId id="370" r:id="rId57"/>
    <p:sldId id="372" r:id="rId58"/>
    <p:sldId id="371" r:id="rId59"/>
    <p:sldId id="364" r:id="rId60"/>
    <p:sldId id="366" r:id="rId61"/>
    <p:sldId id="316" r:id="rId62"/>
    <p:sldId id="317" r:id="rId63"/>
    <p:sldId id="318" r:id="rId64"/>
    <p:sldId id="319" r:id="rId65"/>
    <p:sldId id="327" r:id="rId66"/>
    <p:sldId id="320" r:id="rId67"/>
    <p:sldId id="322" r:id="rId68"/>
    <p:sldId id="328" r:id="rId69"/>
    <p:sldId id="323" r:id="rId70"/>
    <p:sldId id="324" r:id="rId71"/>
    <p:sldId id="325" r:id="rId72"/>
    <p:sldId id="333" r:id="rId73"/>
    <p:sldId id="334" r:id="rId74"/>
    <p:sldId id="346" r:id="rId75"/>
    <p:sldId id="375" r:id="rId76"/>
    <p:sldId id="271" r:id="rId77"/>
    <p:sldId id="272" r:id="rId78"/>
    <p:sldId id="273" r:id="rId79"/>
    <p:sldId id="274" r:id="rId80"/>
    <p:sldId id="348" r:id="rId81"/>
    <p:sldId id="302" r:id="rId82"/>
    <p:sldId id="306" r:id="rId83"/>
    <p:sldId id="303" r:id="rId84"/>
    <p:sldId id="304" r:id="rId85"/>
    <p:sldId id="305" r:id="rId86"/>
    <p:sldId id="307" r:id="rId87"/>
    <p:sldId id="308" r:id="rId88"/>
    <p:sldId id="309" r:id="rId89"/>
    <p:sldId id="310" r:id="rId90"/>
    <p:sldId id="350" r:id="rId91"/>
    <p:sldId id="349" r:id="rId92"/>
    <p:sldId id="351" r:id="rId93"/>
    <p:sldId id="352" r:id="rId94"/>
    <p:sldId id="353" r:id="rId95"/>
    <p:sldId id="356" r:id="rId96"/>
    <p:sldId id="359" r:id="rId97"/>
    <p:sldId id="357" r:id="rId98"/>
    <p:sldId id="374" r:id="rId99"/>
    <p:sldId id="354" r:id="rId100"/>
    <p:sldId id="355" r:id="rId101"/>
    <p:sldId id="299" r:id="rId102"/>
    <p:sldId id="312" r:id="rId103"/>
    <p:sldId id="376" r:id="rId104"/>
    <p:sldId id="336" r:id="rId105"/>
    <p:sldId id="258" r:id="rId106"/>
    <p:sldId id="259" r:id="rId107"/>
    <p:sldId id="260" r:id="rId108"/>
    <p:sldId id="261" r:id="rId109"/>
    <p:sldId id="266" r:id="rId110"/>
    <p:sldId id="262" r:id="rId111"/>
    <p:sldId id="263" r:id="rId112"/>
    <p:sldId id="264" r:id="rId113"/>
    <p:sldId id="267" r:id="rId114"/>
    <p:sldId id="268" r:id="rId115"/>
    <p:sldId id="269" r:id="rId116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FFFFFF"/>
    <a:srgbClr val="F57D2F"/>
    <a:srgbClr val="FFE699"/>
    <a:srgbClr val="FFF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8603FDC-E32A-4AB5-989C-0864C3EAD2B8}" styleName="佈景主題樣式 2 - 輔色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573"/>
    <p:restoredTop sz="92817"/>
  </p:normalViewPr>
  <p:slideViewPr>
    <p:cSldViewPr snapToGrid="0">
      <p:cViewPr varScale="1">
        <p:scale>
          <a:sx n="114" d="100"/>
          <a:sy n="114" d="100"/>
        </p:scale>
        <p:origin x="76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presProps" Target="pres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viewProps" Target="viewProps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tableStyles" Target="tableStyle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endParaRPr kumimoji="1"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fld id="{A4EC3685-9B28-6A4A-924D-C1BC998BFBE9}" type="datetimeFigureOut">
              <a:rPr kumimoji="1" lang="zh-TW" altLang="en-US" smtClean="0"/>
              <a:pPr/>
              <a:t>2021/1/13</a:t>
            </a:fld>
            <a:endParaRPr kumimoji="1" lang="zh-TW" altLang="en-US" dirty="0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 dirty="0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 dirty="0"/>
              <a:t>按一下以編輯母片文字樣式</a:t>
            </a:r>
          </a:p>
          <a:p>
            <a:pPr lvl="1"/>
            <a:r>
              <a:rPr kumimoji="1" lang="zh-TW" altLang="en-US" dirty="0"/>
              <a:t>第二層</a:t>
            </a:r>
          </a:p>
          <a:p>
            <a:pPr lvl="2"/>
            <a:r>
              <a:rPr kumimoji="1" lang="zh-TW" altLang="en-US" dirty="0"/>
              <a:t>第三層</a:t>
            </a:r>
          </a:p>
          <a:p>
            <a:pPr lvl="3"/>
            <a:r>
              <a:rPr kumimoji="1" lang="zh-TW" altLang="en-US" dirty="0"/>
              <a:t>第四層</a:t>
            </a:r>
          </a:p>
          <a:p>
            <a:pPr lvl="4"/>
            <a:r>
              <a:rPr kumimoji="1" lang="zh-TW" altLang="en-US" dirty="0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endParaRPr kumimoji="1" lang="zh-TW" altLang="en-US" dirty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fld id="{8D77919A-BBCB-BC4C-BA96-997795B5D5BE}" type="slidenum">
              <a:rPr kumimoji="1" lang="zh-TW" altLang="en-US" smtClean="0"/>
              <a:pPr/>
              <a:t>‹#›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641636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Microsoft YaHei Light" panose="020B0502040204020203" pitchFamily="34" charset="-122"/>
        <a:ea typeface="Microsoft YaHei Light" panose="020B0502040204020203" pitchFamily="34" charset="-122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Microsoft YaHei Light" panose="020B0502040204020203" pitchFamily="34" charset="-122"/>
        <a:ea typeface="Microsoft YaHei Light" panose="020B0502040204020203" pitchFamily="34" charset="-122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Microsoft YaHei Light" panose="020B0502040204020203" pitchFamily="34" charset="-122"/>
        <a:ea typeface="Microsoft YaHei Light" panose="020B0502040204020203" pitchFamily="34" charset="-122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Microsoft YaHei Light" panose="020B0502040204020203" pitchFamily="34" charset="-122"/>
        <a:ea typeface="Microsoft YaHei Light" panose="020B0502040204020203" pitchFamily="34" charset="-122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Microsoft YaHei Light" panose="020B0502040204020203" pitchFamily="34" charset="-122"/>
        <a:ea typeface="Microsoft YaHei Light" panose="020B0502040204020203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7919A-BBCB-BC4C-BA96-997795B5D5BE}" type="slidenum">
              <a:rPr kumimoji="1" lang="zh-TW" altLang="en-US" smtClean="0"/>
              <a:pPr/>
              <a:t>1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389288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7919A-BBCB-BC4C-BA96-997795B5D5BE}" type="slidenum">
              <a:rPr kumimoji="1" lang="zh-TW" altLang="en-US" smtClean="0"/>
              <a:pPr/>
              <a:t>10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564548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7919A-BBCB-BC4C-BA96-997795B5D5BE}" type="slidenum">
              <a:rPr kumimoji="1" lang="zh-TW" altLang="en-US" smtClean="0"/>
              <a:pPr/>
              <a:t>11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884426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7919A-BBCB-BC4C-BA96-997795B5D5BE}" type="slidenum">
              <a:rPr kumimoji="1" lang="zh-TW" altLang="en-US" smtClean="0"/>
              <a:pPr/>
              <a:t>12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587159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7919A-BBCB-BC4C-BA96-997795B5D5BE}" type="slidenum">
              <a:rPr kumimoji="1" lang="zh-TW" altLang="en-US" smtClean="0"/>
              <a:pPr/>
              <a:t>13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874814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7919A-BBCB-BC4C-BA96-997795B5D5BE}" type="slidenum">
              <a:rPr kumimoji="1" lang="zh-TW" altLang="en-US" smtClean="0"/>
              <a:pPr/>
              <a:t>14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740669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7919A-BBCB-BC4C-BA96-997795B5D5BE}" type="slidenum">
              <a:rPr kumimoji="1" lang="zh-TW" altLang="en-US" smtClean="0"/>
              <a:pPr/>
              <a:t>15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570912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7919A-BBCB-BC4C-BA96-997795B5D5BE}" type="slidenum">
              <a:rPr kumimoji="1" lang="zh-TW" altLang="en-US" smtClean="0"/>
              <a:pPr/>
              <a:t>16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7713982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7919A-BBCB-BC4C-BA96-997795B5D5BE}" type="slidenum">
              <a:rPr kumimoji="1" lang="zh-TW" altLang="en-US" smtClean="0"/>
              <a:pPr/>
              <a:t>17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6641912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7919A-BBCB-BC4C-BA96-997795B5D5BE}" type="slidenum">
              <a:rPr kumimoji="1" lang="zh-TW" altLang="en-US" smtClean="0"/>
              <a:pPr/>
              <a:t>18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1289053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7919A-BBCB-BC4C-BA96-997795B5D5BE}" type="slidenum">
              <a:rPr kumimoji="1" lang="zh-TW" altLang="en-US" smtClean="0"/>
              <a:pPr/>
              <a:t>19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414328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7919A-BBCB-BC4C-BA96-997795B5D5BE}" type="slidenum">
              <a:rPr kumimoji="1" lang="zh-TW" altLang="en-US" smtClean="0"/>
              <a:pPr/>
              <a:t>2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9174865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7919A-BBCB-BC4C-BA96-997795B5D5BE}" type="slidenum">
              <a:rPr kumimoji="1" lang="zh-TW" altLang="en-US" smtClean="0"/>
              <a:pPr/>
              <a:t>20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522504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7919A-BBCB-BC4C-BA96-997795B5D5BE}" type="slidenum">
              <a:rPr kumimoji="1" lang="zh-TW" altLang="en-US" smtClean="0"/>
              <a:pPr/>
              <a:t>21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8532752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7919A-BBCB-BC4C-BA96-997795B5D5BE}" type="slidenum">
              <a:rPr kumimoji="1" lang="zh-TW" altLang="en-US" smtClean="0"/>
              <a:pPr/>
              <a:t>22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7865595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7919A-BBCB-BC4C-BA96-997795B5D5BE}" type="slidenum">
              <a:rPr kumimoji="1" lang="zh-TW" altLang="en-US" smtClean="0"/>
              <a:pPr/>
              <a:t>27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5504627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7919A-BBCB-BC4C-BA96-997795B5D5BE}" type="slidenum">
              <a:rPr kumimoji="1" lang="zh-TW" altLang="en-US" smtClean="0"/>
              <a:pPr/>
              <a:t>28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0832592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7919A-BBCB-BC4C-BA96-997795B5D5BE}" type="slidenum">
              <a:rPr kumimoji="1" lang="zh-TW" altLang="en-US" smtClean="0"/>
              <a:pPr/>
              <a:t>29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726165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7919A-BBCB-BC4C-BA96-997795B5D5BE}" type="slidenum">
              <a:rPr kumimoji="1" lang="zh-TW" altLang="en-US" smtClean="0"/>
              <a:pPr/>
              <a:t>30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0141699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7919A-BBCB-BC4C-BA96-997795B5D5BE}" type="slidenum">
              <a:rPr kumimoji="1" lang="zh-TW" altLang="en-US" smtClean="0"/>
              <a:pPr/>
              <a:t>31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7431127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7919A-BBCB-BC4C-BA96-997795B5D5BE}" type="slidenum">
              <a:rPr kumimoji="1" lang="zh-TW" altLang="en-US" smtClean="0"/>
              <a:pPr/>
              <a:t>32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2471169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7919A-BBCB-BC4C-BA96-997795B5D5BE}" type="slidenum">
              <a:rPr kumimoji="1" lang="zh-TW" altLang="en-US" smtClean="0"/>
              <a:pPr/>
              <a:t>33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990792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7919A-BBCB-BC4C-BA96-997795B5D5BE}" type="slidenum">
              <a:rPr kumimoji="1" lang="zh-TW" altLang="en-US" smtClean="0"/>
              <a:pPr/>
              <a:t>3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5898796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7919A-BBCB-BC4C-BA96-997795B5D5BE}" type="slidenum">
              <a:rPr kumimoji="1" lang="zh-TW" altLang="en-US" smtClean="0"/>
              <a:pPr/>
              <a:t>34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6390667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7919A-BBCB-BC4C-BA96-997795B5D5BE}" type="slidenum">
              <a:rPr kumimoji="1" lang="zh-TW" altLang="en-US" smtClean="0"/>
              <a:pPr/>
              <a:t>35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8062347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7919A-BBCB-BC4C-BA96-997795B5D5BE}" type="slidenum">
              <a:rPr kumimoji="1" lang="zh-TW" altLang="en-US" smtClean="0"/>
              <a:pPr/>
              <a:t>36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9804814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7919A-BBCB-BC4C-BA96-997795B5D5BE}" type="slidenum">
              <a:rPr kumimoji="1" lang="zh-TW" altLang="en-US" smtClean="0"/>
              <a:pPr/>
              <a:t>37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3855731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7919A-BBCB-BC4C-BA96-997795B5D5BE}" type="slidenum">
              <a:rPr kumimoji="1" lang="zh-TW" altLang="en-US" smtClean="0"/>
              <a:pPr/>
              <a:t>38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3751809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7919A-BBCB-BC4C-BA96-997795B5D5BE}" type="slidenum">
              <a:rPr kumimoji="1" lang="zh-TW" altLang="en-US" smtClean="0"/>
              <a:pPr/>
              <a:t>39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3701842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7919A-BBCB-BC4C-BA96-997795B5D5BE}" type="slidenum">
              <a:rPr kumimoji="1" lang="zh-TW" altLang="en-US" smtClean="0"/>
              <a:pPr/>
              <a:t>40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6642066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7919A-BBCB-BC4C-BA96-997795B5D5BE}" type="slidenum">
              <a:rPr kumimoji="1" lang="zh-TW" altLang="en-US" smtClean="0"/>
              <a:pPr/>
              <a:t>41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0597790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7919A-BBCB-BC4C-BA96-997795B5D5BE}" type="slidenum">
              <a:rPr kumimoji="1" lang="zh-TW" altLang="en-US" smtClean="0"/>
              <a:pPr/>
              <a:t>42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5147129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7919A-BBCB-BC4C-BA96-997795B5D5BE}" type="slidenum">
              <a:rPr kumimoji="1" lang="zh-TW" altLang="en-US" smtClean="0"/>
              <a:pPr/>
              <a:t>43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545445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7919A-BBCB-BC4C-BA96-997795B5D5BE}" type="slidenum">
              <a:rPr kumimoji="1" lang="zh-TW" altLang="en-US" smtClean="0"/>
              <a:pPr/>
              <a:t>4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0840117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7919A-BBCB-BC4C-BA96-997795B5D5BE}" type="slidenum">
              <a:rPr kumimoji="1" lang="zh-TW" altLang="en-US" smtClean="0"/>
              <a:pPr/>
              <a:t>44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170267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7919A-BBCB-BC4C-BA96-997795B5D5BE}" type="slidenum">
              <a:rPr kumimoji="1" lang="zh-TW" altLang="en-US" smtClean="0"/>
              <a:pPr/>
              <a:t>45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7992372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7919A-BBCB-BC4C-BA96-997795B5D5BE}" type="slidenum">
              <a:rPr kumimoji="1" lang="zh-TW" altLang="en-US" smtClean="0"/>
              <a:pPr/>
              <a:t>46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7926818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7919A-BBCB-BC4C-BA96-997795B5D5BE}" type="slidenum">
              <a:rPr kumimoji="1" lang="zh-TW" altLang="en-US" smtClean="0"/>
              <a:pPr/>
              <a:t>47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3406423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7919A-BBCB-BC4C-BA96-997795B5D5BE}" type="slidenum">
              <a:rPr kumimoji="1" lang="zh-TW" altLang="en-US" smtClean="0"/>
              <a:pPr/>
              <a:t>48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3957217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7919A-BBCB-BC4C-BA96-997795B5D5BE}" type="slidenum">
              <a:rPr kumimoji="1" lang="zh-TW" altLang="en-US" smtClean="0"/>
              <a:pPr/>
              <a:t>49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2163236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7919A-BBCB-BC4C-BA96-997795B5D5BE}" type="slidenum">
              <a:rPr kumimoji="1" lang="zh-TW" altLang="en-US" smtClean="0"/>
              <a:pPr/>
              <a:t>50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4003889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7919A-BBCB-BC4C-BA96-997795B5D5BE}" type="slidenum">
              <a:rPr kumimoji="1" lang="zh-TW" altLang="en-US" smtClean="0"/>
              <a:pPr/>
              <a:t>51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1983128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7919A-BBCB-BC4C-BA96-997795B5D5BE}" type="slidenum">
              <a:rPr kumimoji="1" lang="zh-TW" altLang="en-US" smtClean="0"/>
              <a:pPr/>
              <a:t>52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4248959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7919A-BBCB-BC4C-BA96-997795B5D5BE}" type="slidenum">
              <a:rPr kumimoji="1" lang="zh-TW" altLang="en-US" smtClean="0"/>
              <a:pPr/>
              <a:t>53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686469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7919A-BBCB-BC4C-BA96-997795B5D5BE}" type="slidenum">
              <a:rPr kumimoji="1" lang="zh-TW" altLang="en-US" smtClean="0"/>
              <a:pPr/>
              <a:t>5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6027104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7919A-BBCB-BC4C-BA96-997795B5D5BE}" type="slidenum">
              <a:rPr kumimoji="1" lang="zh-TW" altLang="en-US" smtClean="0"/>
              <a:pPr/>
              <a:t>54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3518011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7919A-BBCB-BC4C-BA96-997795B5D5BE}" type="slidenum">
              <a:rPr kumimoji="1" lang="zh-TW" altLang="en-US" smtClean="0"/>
              <a:pPr/>
              <a:t>55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4298776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7919A-BBCB-BC4C-BA96-997795B5D5BE}" type="slidenum">
              <a:rPr kumimoji="1" lang="zh-TW" altLang="en-US" smtClean="0"/>
              <a:pPr/>
              <a:t>56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5158117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7919A-BBCB-BC4C-BA96-997795B5D5BE}" type="slidenum">
              <a:rPr kumimoji="1" lang="zh-TW" altLang="en-US" smtClean="0"/>
              <a:pPr/>
              <a:t>57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1434987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7919A-BBCB-BC4C-BA96-997795B5D5BE}" type="slidenum">
              <a:rPr kumimoji="1" lang="zh-TW" altLang="en-US" smtClean="0"/>
              <a:pPr/>
              <a:t>58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6450093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7919A-BBCB-BC4C-BA96-997795B5D5BE}" type="slidenum">
              <a:rPr kumimoji="1" lang="zh-TW" altLang="en-US" smtClean="0"/>
              <a:pPr/>
              <a:t>59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6240274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7919A-BBCB-BC4C-BA96-997795B5D5BE}" type="slidenum">
              <a:rPr kumimoji="1" lang="zh-TW" altLang="en-US" smtClean="0"/>
              <a:pPr/>
              <a:t>60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3730624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7919A-BBCB-BC4C-BA96-997795B5D5BE}" type="slidenum">
              <a:rPr kumimoji="1" lang="zh-TW" altLang="en-US" smtClean="0"/>
              <a:pPr/>
              <a:t>61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4173935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7919A-BBCB-BC4C-BA96-997795B5D5BE}" type="slidenum">
              <a:rPr kumimoji="1" lang="zh-TW" altLang="en-US" smtClean="0"/>
              <a:pPr/>
              <a:t>62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9750192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7919A-BBCB-BC4C-BA96-997795B5D5BE}" type="slidenum">
              <a:rPr kumimoji="1" lang="zh-TW" altLang="en-US" smtClean="0"/>
              <a:pPr/>
              <a:t>63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827854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7919A-BBCB-BC4C-BA96-997795B5D5BE}" type="slidenum">
              <a:rPr kumimoji="1" lang="zh-TW" altLang="en-US" smtClean="0"/>
              <a:pPr/>
              <a:t>6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9370047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7919A-BBCB-BC4C-BA96-997795B5D5BE}" type="slidenum">
              <a:rPr kumimoji="1" lang="zh-TW" altLang="en-US" smtClean="0"/>
              <a:pPr/>
              <a:t>64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7654837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7919A-BBCB-BC4C-BA96-997795B5D5BE}" type="slidenum">
              <a:rPr kumimoji="1" lang="zh-TW" altLang="en-US" smtClean="0"/>
              <a:pPr/>
              <a:t>65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2932214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7919A-BBCB-BC4C-BA96-997795B5D5BE}" type="slidenum">
              <a:rPr kumimoji="1" lang="zh-TW" altLang="en-US" smtClean="0"/>
              <a:pPr/>
              <a:t>66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3071669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7919A-BBCB-BC4C-BA96-997795B5D5BE}" type="slidenum">
              <a:rPr kumimoji="1" lang="zh-TW" altLang="en-US" smtClean="0"/>
              <a:pPr/>
              <a:t>70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1975788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7919A-BBCB-BC4C-BA96-997795B5D5BE}" type="slidenum">
              <a:rPr kumimoji="1" lang="zh-TW" altLang="en-US" smtClean="0"/>
              <a:pPr/>
              <a:t>71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4779817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7919A-BBCB-BC4C-BA96-997795B5D5BE}" type="slidenum">
              <a:rPr kumimoji="1" lang="zh-TW" altLang="en-US" smtClean="0"/>
              <a:pPr/>
              <a:t>72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85568689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7919A-BBCB-BC4C-BA96-997795B5D5BE}" type="slidenum">
              <a:rPr kumimoji="1" lang="zh-TW" altLang="en-US" smtClean="0"/>
              <a:pPr/>
              <a:t>73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90673215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7919A-BBCB-BC4C-BA96-997795B5D5BE}" type="slidenum">
              <a:rPr kumimoji="1" lang="zh-TW" altLang="en-US" smtClean="0"/>
              <a:pPr/>
              <a:t>74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06925009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7919A-BBCB-BC4C-BA96-997795B5D5BE}" type="slidenum">
              <a:rPr kumimoji="1" lang="zh-TW" altLang="en-US" smtClean="0"/>
              <a:pPr/>
              <a:t>75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80847406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7919A-BBCB-BC4C-BA96-997795B5D5BE}" type="slidenum">
              <a:rPr kumimoji="1" lang="zh-TW" altLang="en-US" smtClean="0"/>
              <a:pPr/>
              <a:t>76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792564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7919A-BBCB-BC4C-BA96-997795B5D5BE}" type="slidenum">
              <a:rPr kumimoji="1" lang="zh-TW" altLang="en-US" smtClean="0"/>
              <a:pPr/>
              <a:t>7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86055672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7919A-BBCB-BC4C-BA96-997795B5D5BE}" type="slidenum">
              <a:rPr kumimoji="1" lang="zh-TW" altLang="en-US" smtClean="0"/>
              <a:pPr/>
              <a:t>77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542612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7919A-BBCB-BC4C-BA96-997795B5D5BE}" type="slidenum">
              <a:rPr kumimoji="1" lang="zh-TW" altLang="en-US" smtClean="0"/>
              <a:pPr/>
              <a:t>78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28652069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7919A-BBCB-BC4C-BA96-997795B5D5BE}" type="slidenum">
              <a:rPr kumimoji="1" lang="zh-TW" altLang="en-US" smtClean="0"/>
              <a:pPr/>
              <a:t>79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3915568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7919A-BBCB-BC4C-BA96-997795B5D5BE}" type="slidenum">
              <a:rPr kumimoji="1" lang="zh-TW" altLang="en-US" smtClean="0"/>
              <a:pPr/>
              <a:t>80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81331570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7919A-BBCB-BC4C-BA96-997795B5D5BE}" type="slidenum">
              <a:rPr kumimoji="1" lang="zh-TW" altLang="en-US" smtClean="0"/>
              <a:pPr/>
              <a:t>81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02473460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7919A-BBCB-BC4C-BA96-997795B5D5BE}" type="slidenum">
              <a:rPr kumimoji="1" lang="zh-TW" altLang="en-US" smtClean="0"/>
              <a:pPr/>
              <a:t>82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86134982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7919A-BBCB-BC4C-BA96-997795B5D5BE}" type="slidenum">
              <a:rPr kumimoji="1" lang="zh-TW" altLang="en-US" smtClean="0"/>
              <a:pPr/>
              <a:t>83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54975490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7919A-BBCB-BC4C-BA96-997795B5D5BE}" type="slidenum">
              <a:rPr kumimoji="1" lang="zh-TW" altLang="en-US" smtClean="0"/>
              <a:pPr/>
              <a:t>84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00643806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7919A-BBCB-BC4C-BA96-997795B5D5BE}" type="slidenum">
              <a:rPr kumimoji="1" lang="zh-TW" altLang="en-US" smtClean="0"/>
              <a:pPr/>
              <a:t>85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12900138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7919A-BBCB-BC4C-BA96-997795B5D5BE}" type="slidenum">
              <a:rPr kumimoji="1" lang="zh-TW" altLang="en-US" smtClean="0"/>
              <a:pPr/>
              <a:t>86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647156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7919A-BBCB-BC4C-BA96-997795B5D5BE}" type="slidenum">
              <a:rPr kumimoji="1" lang="zh-TW" altLang="en-US" smtClean="0"/>
              <a:pPr/>
              <a:t>8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85402025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7919A-BBCB-BC4C-BA96-997795B5D5BE}" type="slidenum">
              <a:rPr kumimoji="1" lang="zh-TW" altLang="en-US" smtClean="0"/>
              <a:pPr/>
              <a:t>87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67873909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7919A-BBCB-BC4C-BA96-997795B5D5BE}" type="slidenum">
              <a:rPr kumimoji="1" lang="zh-TW" altLang="en-US" smtClean="0"/>
              <a:pPr/>
              <a:t>88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85615142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7919A-BBCB-BC4C-BA96-997795B5D5BE}" type="slidenum">
              <a:rPr kumimoji="1" lang="zh-TW" altLang="en-US" smtClean="0"/>
              <a:pPr/>
              <a:t>89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57480398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7919A-BBCB-BC4C-BA96-997795B5D5BE}" type="slidenum">
              <a:rPr kumimoji="1" lang="zh-TW" altLang="en-US" smtClean="0"/>
              <a:pPr/>
              <a:t>90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87842276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7919A-BBCB-BC4C-BA96-997795B5D5BE}" type="slidenum">
              <a:rPr kumimoji="1" lang="zh-TW" altLang="en-US" smtClean="0"/>
              <a:pPr/>
              <a:t>91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50745002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7919A-BBCB-BC4C-BA96-997795B5D5BE}" type="slidenum">
              <a:rPr kumimoji="1" lang="zh-TW" altLang="en-US" smtClean="0"/>
              <a:pPr/>
              <a:t>92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6905163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7919A-BBCB-BC4C-BA96-997795B5D5BE}" type="slidenum">
              <a:rPr kumimoji="1" lang="zh-TW" altLang="en-US" smtClean="0"/>
              <a:pPr/>
              <a:t>93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88803727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7919A-BBCB-BC4C-BA96-997795B5D5BE}" type="slidenum">
              <a:rPr kumimoji="1" lang="zh-TW" altLang="en-US" smtClean="0"/>
              <a:pPr/>
              <a:t>94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84710282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7919A-BBCB-BC4C-BA96-997795B5D5BE}" type="slidenum">
              <a:rPr kumimoji="1" lang="zh-TW" altLang="en-US" smtClean="0"/>
              <a:pPr/>
              <a:t>95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95876239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7919A-BBCB-BC4C-BA96-997795B5D5BE}" type="slidenum">
              <a:rPr kumimoji="1" lang="zh-TW" altLang="en-US" smtClean="0"/>
              <a:pPr/>
              <a:t>96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075499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7919A-BBCB-BC4C-BA96-997795B5D5BE}" type="slidenum">
              <a:rPr kumimoji="1" lang="zh-TW" altLang="en-US" smtClean="0"/>
              <a:pPr/>
              <a:t>9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10364126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7919A-BBCB-BC4C-BA96-997795B5D5BE}" type="slidenum">
              <a:rPr kumimoji="1" lang="zh-TW" altLang="en-US" smtClean="0"/>
              <a:pPr/>
              <a:t>97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07357090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7919A-BBCB-BC4C-BA96-997795B5D5BE}" type="slidenum">
              <a:rPr kumimoji="1" lang="zh-TW" altLang="en-US" smtClean="0"/>
              <a:pPr/>
              <a:t>98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39958818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7919A-BBCB-BC4C-BA96-997795B5D5BE}" type="slidenum">
              <a:rPr kumimoji="1" lang="zh-TW" altLang="en-US" smtClean="0"/>
              <a:pPr/>
              <a:t>99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7511129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7919A-BBCB-BC4C-BA96-997795B5D5BE}" type="slidenum">
              <a:rPr kumimoji="1" lang="zh-TW" altLang="en-US" smtClean="0"/>
              <a:pPr/>
              <a:t>100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34320344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7919A-BBCB-BC4C-BA96-997795B5D5BE}" type="slidenum">
              <a:rPr kumimoji="1" lang="zh-TW" altLang="en-US" smtClean="0"/>
              <a:pPr/>
              <a:t>101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39204595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7919A-BBCB-BC4C-BA96-997795B5D5BE}" type="slidenum">
              <a:rPr kumimoji="1" lang="zh-TW" altLang="en-US" smtClean="0"/>
              <a:pPr/>
              <a:t>102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01338066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7919A-BBCB-BC4C-BA96-997795B5D5BE}" type="slidenum">
              <a:rPr kumimoji="1" lang="zh-TW" altLang="en-US" smtClean="0"/>
              <a:pPr/>
              <a:t>103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94496221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7919A-BBCB-BC4C-BA96-997795B5D5BE}" type="slidenum">
              <a:rPr kumimoji="1" lang="zh-TW" altLang="en-US" smtClean="0"/>
              <a:pPr/>
              <a:t>104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579576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 descr="一張含有 室內, 蛋糕, 尋找, 植物 的圖片&#10;&#10;&#10;&#10;自動產生的描述">
            <a:extLst>
              <a:ext uri="{FF2B5EF4-FFF2-40B4-BE49-F238E27FC236}">
                <a16:creationId xmlns:a16="http://schemas.microsoft.com/office/drawing/2014/main" id="{B7A87EF4-5EF7-F643-9A42-84A546F6DE7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350" y="0"/>
            <a:ext cx="12179300" cy="6858000"/>
          </a:xfrm>
          <a:prstGeom prst="rect">
            <a:avLst/>
          </a:prstGeom>
          <a:solidFill>
            <a:srgbClr val="000000">
              <a:alpha val="50196"/>
            </a:srgbClr>
          </a:solidFill>
        </p:spPr>
      </p:pic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solidFill>
            <a:srgbClr val="000000">
              <a:alpha val="67059"/>
            </a:srgbClr>
          </a:solidFill>
        </p:spPr>
        <p:txBody>
          <a:bodyPr anchor="b"/>
          <a:lstStyle>
            <a:lvl1pPr algn="ctr">
              <a:defRPr sz="6000" b="1" i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kumimoji="1" lang="zh-TW" altLang="en-US" dirty="0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solidFill>
            <a:srgbClr val="000000">
              <a:alpha val="47843"/>
            </a:srgbClr>
          </a:solidFill>
        </p:spPr>
        <p:txBody>
          <a:bodyPr/>
          <a:lstStyle>
            <a:lvl1pPr marL="0" indent="0" algn="ctr">
              <a:buNone/>
              <a:defRPr sz="2400" b="0" i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TW" altLang="en-US" dirty="0"/>
              <a:t>按一下以編輯母片副標題樣式</a:t>
            </a:r>
          </a:p>
        </p:txBody>
      </p:sp>
      <p:pic>
        <p:nvPicPr>
          <p:cNvPr id="1026" name="Picture 2" descr="https://mirrors.creativecommons.org/presskit/buttons/88x31/png/by-nc-sa.png">
            <a:extLst>
              <a:ext uri="{FF2B5EF4-FFF2-40B4-BE49-F238E27FC236}">
                <a16:creationId xmlns:a16="http://schemas.microsoft.com/office/drawing/2014/main" id="{8961A33C-907E-6A49-99CC-DD648606B8E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69941" y="5743181"/>
            <a:ext cx="2796117" cy="978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35970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13577221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垂直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755302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685800" indent="-228600">
              <a:buFontTx/>
              <a:buBlip>
                <a:blip r:embed="rId2"/>
              </a:buBlip>
              <a:defRPr/>
            </a:lvl2pPr>
          </a:lstStyle>
          <a:p>
            <a:pPr lvl="0"/>
            <a:r>
              <a:rPr kumimoji="1" lang="zh-TW" altLang="en-US" dirty="0"/>
              <a:t>按一下以編輯母片文字樣式</a:t>
            </a:r>
          </a:p>
          <a:p>
            <a:pPr lvl="1"/>
            <a:r>
              <a:rPr kumimoji="1" lang="zh-TW" altLang="en-US" dirty="0"/>
              <a:t>第二層</a:t>
            </a:r>
          </a:p>
          <a:p>
            <a:pPr lvl="2"/>
            <a:r>
              <a:rPr kumimoji="1" lang="zh-TW" altLang="en-US" dirty="0"/>
              <a:t>第三層</a:t>
            </a:r>
          </a:p>
          <a:p>
            <a:pPr lvl="3"/>
            <a:r>
              <a:rPr kumimoji="1" lang="zh-TW" altLang="en-US" dirty="0"/>
              <a:t>第四層</a:t>
            </a:r>
          </a:p>
          <a:p>
            <a:pPr lvl="4"/>
            <a:r>
              <a:rPr kumimoji="1" lang="zh-TW" altLang="en-US" dirty="0"/>
              <a:t>第五層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F7FDB24F-1125-6E4C-8D80-7E52A5D4DEE8}"/>
              </a:ext>
            </a:extLst>
          </p:cNvPr>
          <p:cNvSpPr txBox="1"/>
          <p:nvPr userDrawn="1"/>
        </p:nvSpPr>
        <p:spPr>
          <a:xfrm>
            <a:off x="9110546" y="6356350"/>
            <a:ext cx="2243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BD542A3-F8C0-B840-81BE-178D77014D2C}" type="slidenum">
              <a:rPr kumimoji="1" lang="zh-TW" altLang="en-US" b="0" i="0" smtClean="0">
                <a:solidFill>
                  <a:schemeClr val="bg2">
                    <a:lumMod val="25000"/>
                  </a:schemeClr>
                </a:solidFill>
                <a:ea typeface="Microsoft YaHei Light" panose="020B0502040204020203" pitchFamily="34" charset="-122"/>
              </a:rPr>
              <a:pPr algn="r"/>
              <a:t>‹#›</a:t>
            </a:fld>
            <a:endParaRPr kumimoji="1" lang="zh-TW" altLang="en-US" b="0" i="0" dirty="0">
              <a:solidFill>
                <a:schemeClr val="bg2">
                  <a:lumMod val="25000"/>
                </a:schemeClr>
              </a:solidFill>
              <a:ea typeface="Microsoft YaHei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054485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一張含有 室內, 蛋糕, 尋找, 植物 的圖片&#10;&#10;&#10;&#10;自動產生的描述">
            <a:extLst>
              <a:ext uri="{FF2B5EF4-FFF2-40B4-BE49-F238E27FC236}">
                <a16:creationId xmlns:a16="http://schemas.microsoft.com/office/drawing/2014/main" id="{E5C36B46-ACE0-B94D-893C-4C21C8CE2F0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350" y="0"/>
            <a:ext cx="12179300" cy="6858000"/>
          </a:xfrm>
          <a:prstGeom prst="rect">
            <a:avLst/>
          </a:prstGeom>
          <a:solidFill>
            <a:srgbClr val="000000">
              <a:alpha val="50196"/>
            </a:srgbClr>
          </a:solidFill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solidFill>
            <a:srgbClr val="000000">
              <a:alpha val="72941"/>
            </a:srgbClr>
          </a:solidFill>
        </p:spPr>
        <p:txBody>
          <a:bodyPr anchor="b"/>
          <a:lstStyle>
            <a:lvl1pPr>
              <a:defRPr sz="6000" b="1" i="0">
                <a:solidFill>
                  <a:schemeClr val="accent4">
                    <a:lumMod val="60000"/>
                    <a:lumOff val="4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kumimoji="1" lang="zh-TW" altLang="en-US" dirty="0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solidFill>
            <a:srgbClr val="000000">
              <a:alpha val="61176"/>
            </a:srgbClr>
          </a:solidFill>
        </p:spPr>
        <p:txBody>
          <a:bodyPr/>
          <a:lstStyle>
            <a:lvl1pPr marL="0" indent="0">
              <a:buNone/>
              <a:defRPr sz="2400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TW" altLang="en-US" dirty="0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14418299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6308498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5666469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</p:spTree>
    <p:extLst>
      <p:ext uri="{BB962C8B-B14F-4D97-AF65-F5344CB8AC3E}">
        <p14:creationId xmlns:p14="http://schemas.microsoft.com/office/powerpoint/2010/main" val="16920247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811835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10044598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5875818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 dirty="0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kumimoji="1" lang="zh-TW" altLang="en-US" dirty="0"/>
              <a:t>按一下以編輯母片文字樣式</a:t>
            </a:r>
          </a:p>
          <a:p>
            <a:pPr lvl="1"/>
            <a:r>
              <a:rPr kumimoji="1" lang="zh-TW" altLang="en-US" dirty="0"/>
              <a:t>第二層</a:t>
            </a:r>
          </a:p>
          <a:p>
            <a:pPr lvl="2"/>
            <a:r>
              <a:rPr kumimoji="1" lang="zh-TW" altLang="en-US" dirty="0"/>
              <a:t>第三層</a:t>
            </a:r>
          </a:p>
          <a:p>
            <a:pPr lvl="3"/>
            <a:r>
              <a:rPr kumimoji="1" lang="zh-TW" altLang="en-US" dirty="0"/>
              <a:t>第四層</a:t>
            </a:r>
          </a:p>
          <a:p>
            <a:pPr lvl="4"/>
            <a:r>
              <a:rPr kumimoji="1" lang="zh-TW" altLang="en-US" dirty="0"/>
              <a:t>第五層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5C02FDF4-5FA2-6549-831E-4596435BDC97}"/>
              </a:ext>
            </a:extLst>
          </p:cNvPr>
          <p:cNvSpPr txBox="1"/>
          <p:nvPr userDrawn="1"/>
        </p:nvSpPr>
        <p:spPr>
          <a:xfrm>
            <a:off x="3846576" y="6308079"/>
            <a:ext cx="44988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b="0" i="0" dirty="0">
                <a:solidFill>
                  <a:schemeClr val="tx1">
                    <a:lumMod val="50000"/>
                    <a:lumOff val="50000"/>
                  </a:schemeClr>
                </a:solidFill>
                <a:ea typeface="Microsoft YaHei Light" panose="020B0502040204020203" pitchFamily="34" charset="-122"/>
              </a:rPr>
              <a:t>創作共用</a:t>
            </a:r>
            <a:r>
              <a:rPr lang="en-US" altLang="zh-TW" sz="1200" b="0" i="0" dirty="0">
                <a:solidFill>
                  <a:schemeClr val="tx1">
                    <a:lumMod val="50000"/>
                    <a:lumOff val="50000"/>
                  </a:schemeClr>
                </a:solidFill>
                <a:ea typeface="Microsoft YaHei Light" panose="020B0502040204020203" pitchFamily="34" charset="-122"/>
              </a:rPr>
              <a:t>-</a:t>
            </a:r>
            <a:r>
              <a:rPr lang="zh-TW" altLang="en-US" sz="1200" b="0" i="0" dirty="0">
                <a:solidFill>
                  <a:schemeClr val="tx1">
                    <a:lumMod val="50000"/>
                    <a:lumOff val="50000"/>
                  </a:schemeClr>
                </a:solidFill>
                <a:ea typeface="Microsoft YaHei Light" panose="020B0502040204020203" pitchFamily="34" charset="-122"/>
              </a:rPr>
              <a:t>姓名   標示</a:t>
            </a:r>
            <a:r>
              <a:rPr lang="en-US" altLang="zh-TW" sz="1200" b="0" i="0" dirty="0">
                <a:solidFill>
                  <a:schemeClr val="tx1">
                    <a:lumMod val="50000"/>
                    <a:lumOff val="50000"/>
                  </a:schemeClr>
                </a:solidFill>
                <a:ea typeface="Microsoft YaHei Light" panose="020B0502040204020203" pitchFamily="34" charset="-122"/>
              </a:rPr>
              <a:t>-</a:t>
            </a:r>
            <a:r>
              <a:rPr lang="zh-TW" altLang="en-US" sz="1200" b="0" i="0" dirty="0">
                <a:solidFill>
                  <a:schemeClr val="tx1">
                    <a:lumMod val="50000"/>
                    <a:lumOff val="50000"/>
                  </a:schemeClr>
                </a:solidFill>
                <a:ea typeface="Microsoft YaHei Light" panose="020B0502040204020203" pitchFamily="34" charset="-122"/>
              </a:rPr>
              <a:t>非商業性</a:t>
            </a:r>
            <a:r>
              <a:rPr lang="en-US" altLang="zh-TW" sz="1200" b="0" i="0" dirty="0">
                <a:solidFill>
                  <a:schemeClr val="tx1">
                    <a:lumMod val="50000"/>
                    <a:lumOff val="50000"/>
                  </a:schemeClr>
                </a:solidFill>
                <a:ea typeface="Microsoft YaHei Light" panose="020B0502040204020203" pitchFamily="34" charset="-122"/>
              </a:rPr>
              <a:t>-</a:t>
            </a:r>
            <a:r>
              <a:rPr lang="zh-TW" altLang="en-US" sz="1200" b="0" i="0" dirty="0">
                <a:solidFill>
                  <a:schemeClr val="tx1">
                    <a:lumMod val="50000"/>
                    <a:lumOff val="50000"/>
                  </a:schemeClr>
                </a:solidFill>
                <a:ea typeface="Microsoft YaHei Light" panose="020B0502040204020203" pitchFamily="34" charset="-122"/>
              </a:rPr>
              <a:t>相同方式分享</a:t>
            </a:r>
            <a:endParaRPr kumimoji="1" lang="zh-TW" altLang="en-US" sz="1200" b="0" i="0" dirty="0">
              <a:solidFill>
                <a:schemeClr val="tx1">
                  <a:lumMod val="50000"/>
                  <a:lumOff val="50000"/>
                </a:schemeClr>
              </a:solidFill>
              <a:ea typeface="Microsoft YaHei Light" panose="020B0502040204020203" pitchFamily="34" charset="-122"/>
            </a:endParaRPr>
          </a:p>
          <a:p>
            <a:pPr algn="ctr"/>
            <a:r>
              <a:rPr kumimoji="1" lang="en-US" altLang="zh-TW" sz="1200" b="0" i="0" dirty="0">
                <a:solidFill>
                  <a:schemeClr val="tx1">
                    <a:lumMod val="50000"/>
                    <a:lumOff val="50000"/>
                  </a:schemeClr>
                </a:solidFill>
                <a:ea typeface="Microsoft YaHei Light" panose="020B0502040204020203" pitchFamily="34" charset="-122"/>
              </a:rPr>
              <a:t>CC-BY-NC-SA</a:t>
            </a:r>
            <a:endParaRPr kumimoji="1" lang="zh-TW" altLang="en-US" sz="1200" b="0" i="0" dirty="0">
              <a:solidFill>
                <a:schemeClr val="tx1">
                  <a:lumMod val="50000"/>
                  <a:lumOff val="50000"/>
                </a:schemeClr>
              </a:solidFill>
              <a:ea typeface="Microsoft YaHei Light" panose="020B0502040204020203" pitchFamily="34" charset="-122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2E801100-9E2E-EA4A-9A67-5343332D3EF0}"/>
              </a:ext>
            </a:extLst>
          </p:cNvPr>
          <p:cNvSpPr txBox="1"/>
          <p:nvPr userDrawn="1"/>
        </p:nvSpPr>
        <p:spPr>
          <a:xfrm>
            <a:off x="629963" y="6424410"/>
            <a:ext cx="22920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b="0" i="0" dirty="0">
                <a:solidFill>
                  <a:schemeClr val="tx1">
                    <a:lumMod val="50000"/>
                    <a:lumOff val="50000"/>
                  </a:schemeClr>
                </a:solidFill>
                <a:ea typeface="Microsoft YaHei Light" panose="020B0502040204020203" pitchFamily="34" charset="-122"/>
              </a:rPr>
              <a:t>中正大學</a:t>
            </a:r>
            <a:r>
              <a:rPr kumimoji="1" lang="zh-TW" altLang="en-US" sz="1200" b="0" i="0" dirty="0">
                <a:solidFill>
                  <a:schemeClr val="tx1">
                    <a:lumMod val="50000"/>
                    <a:lumOff val="50000"/>
                  </a:schemeClr>
                </a:solidFill>
                <a:ea typeface="Microsoft YaHei Light" panose="020B0502040204020203" pitchFamily="34" charset="-122"/>
              </a:rPr>
              <a:t> </a:t>
            </a:r>
            <a:r>
              <a:rPr kumimoji="1" lang="en-US" altLang="zh-TW" sz="1200" b="0" i="0" dirty="0">
                <a:solidFill>
                  <a:schemeClr val="tx1">
                    <a:lumMod val="50000"/>
                    <a:lumOff val="50000"/>
                  </a:schemeClr>
                </a:solidFill>
                <a:ea typeface="Microsoft YaHei Light" panose="020B0502040204020203" pitchFamily="34" charset="-122"/>
              </a:rPr>
              <a:t>– </a:t>
            </a:r>
            <a:r>
              <a:rPr kumimoji="1" lang="zh-CN" altLang="en-US" sz="1200" b="0" i="0" dirty="0">
                <a:solidFill>
                  <a:schemeClr val="tx1">
                    <a:lumMod val="50000"/>
                    <a:lumOff val="50000"/>
                  </a:schemeClr>
                </a:solidFill>
                <a:ea typeface="Microsoft YaHei Light" panose="020B0502040204020203" pitchFamily="34" charset="-122"/>
              </a:rPr>
              <a:t>羅習五</a:t>
            </a:r>
            <a:endParaRPr kumimoji="1" lang="zh-TW" altLang="en-US" sz="1200" b="0" i="0" dirty="0">
              <a:solidFill>
                <a:schemeClr val="tx1">
                  <a:lumMod val="50000"/>
                  <a:lumOff val="50000"/>
                </a:schemeClr>
              </a:solidFill>
              <a:ea typeface="Microsoft YaHei Light" panose="020B0502040204020203" pitchFamily="34" charset="-122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80ED4327-E689-C34A-B8B5-61E7E87F62CB}"/>
              </a:ext>
            </a:extLst>
          </p:cNvPr>
          <p:cNvSpPr txBox="1"/>
          <p:nvPr userDrawn="1"/>
        </p:nvSpPr>
        <p:spPr>
          <a:xfrm>
            <a:off x="9110546" y="6356350"/>
            <a:ext cx="2243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BD542A3-F8C0-B840-81BE-178D77014D2C}" type="slidenum">
              <a:rPr kumimoji="1" lang="zh-TW" altLang="en-US" b="0" i="0" smtClean="0">
                <a:solidFill>
                  <a:schemeClr val="bg2">
                    <a:lumMod val="25000"/>
                  </a:schemeClr>
                </a:solidFill>
                <a:ea typeface="Microsoft YaHei Light" panose="020B0502040204020203" pitchFamily="34" charset="-122"/>
              </a:rPr>
              <a:pPr algn="r"/>
              <a:t>‹#›</a:t>
            </a:fld>
            <a:endParaRPr kumimoji="1" lang="zh-TW" altLang="en-US" b="0" i="0" dirty="0">
              <a:solidFill>
                <a:schemeClr val="bg2">
                  <a:lumMod val="25000"/>
                </a:schemeClr>
              </a:solidFill>
              <a:ea typeface="Microsoft YaHei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697461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Microsoft YaHei Light" panose="020B0502040204020203" pitchFamily="34" charset="-122"/>
          <a:ea typeface="Microsoft YaHei Light" panose="020B0502040204020203" pitchFamily="34" charset="-122"/>
          <a:cs typeface="+mj-cs"/>
        </a:defRPr>
      </a:lvl1pPr>
    </p:titleStyle>
    <p:bodyStyle>
      <a:lvl1pPr marL="457200" indent="-457200" algn="l" defTabSz="914400" rtl="0" eaLnBrk="1" latinLnBrk="0" hangingPunct="1">
        <a:lnSpc>
          <a:spcPct val="90000"/>
        </a:lnSpc>
        <a:spcBef>
          <a:spcPts val="1000"/>
        </a:spcBef>
        <a:buFontTx/>
        <a:buBlip>
          <a:blip r:embed="rId13"/>
        </a:buBlip>
        <a:defRPr sz="2800" b="0" i="0" kern="1200">
          <a:solidFill>
            <a:schemeClr val="accent5">
              <a:lumMod val="50000"/>
            </a:schemeClr>
          </a:solidFill>
          <a:latin typeface="Microsoft YaHei Light" panose="020B0502040204020203" pitchFamily="34" charset="-122"/>
          <a:ea typeface="Microsoft YaHei Light" panose="020B0502040204020203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Tx/>
        <a:buBlip>
          <a:blip r:embed="rId14"/>
        </a:buBlip>
        <a:defRPr sz="2400" b="0" i="0" kern="1200">
          <a:solidFill>
            <a:schemeClr val="accent6">
              <a:lumMod val="50000"/>
            </a:schemeClr>
          </a:solidFill>
          <a:latin typeface="Microsoft YaHei Light" panose="020B0502040204020203" pitchFamily="34" charset="-122"/>
          <a:ea typeface="Microsoft YaHei Light" panose="020B0502040204020203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Tx/>
        <a:buBlip>
          <a:blip r:embed="rId15"/>
        </a:buBlip>
        <a:defRPr sz="2000" b="0" i="0" kern="1200">
          <a:solidFill>
            <a:srgbClr val="7030A0"/>
          </a:solidFill>
          <a:latin typeface="Microsoft YaHei Light" panose="020B0502040204020203" pitchFamily="34" charset="-122"/>
          <a:ea typeface="Microsoft YaHei Light" panose="020B0502040204020203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Tx/>
        <a:buBlip>
          <a:blip r:embed="rId16"/>
        </a:buBlip>
        <a:defRPr sz="1800" b="0" i="0" kern="1200">
          <a:solidFill>
            <a:schemeClr val="accent2">
              <a:lumMod val="50000"/>
            </a:schemeClr>
          </a:solidFill>
          <a:latin typeface="Microsoft YaHei Light" panose="020B0502040204020203" pitchFamily="34" charset="-122"/>
          <a:ea typeface="Microsoft YaHei Light" panose="020B0502040204020203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Microsoft YaHei Light" panose="020B0502040204020203" pitchFamily="34" charset="-122"/>
          <a:ea typeface="Microsoft YaHei Light" panose="020B0502040204020203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gef.readthedocs.io/en/master/commands/config/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zh.wikipedia.org/wiki/%E7%B2%BE%E7%B0%A1%E6%8C%87%E4%BB%A4%E9%9B%86" TargetMode="Externa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zh.wikipedia.org/wiki/%E8%A8%88%E7%AE%97%E6%A9%9F%E5%8F%A2%E9%9B%86" TargetMode="External"/><Relationship Id="rId4" Type="http://schemas.openxmlformats.org/officeDocument/2006/relationships/hyperlink" Target="https://zh.wikipedia.org/wiki/RAID" TargetMode="Externa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4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.visualstudio.com/download" TargetMode="External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hyperlink" Target="https://marketplace.visualstudio.com/items?itemName=ms-vscode.cpptools" TargetMode="Externa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f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Hant" altLang="en-US" dirty="0"/>
              <a:t>開發</a:t>
            </a:r>
            <a:r>
              <a:rPr kumimoji="1" lang="zh-TW" altLang="en-US" dirty="0"/>
              <a:t>環境介紹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zh-CN" altLang="en-US" dirty="0"/>
              <a:t>中正大學，作業系統實驗室</a:t>
            </a:r>
            <a:endParaRPr kumimoji="1" lang="en-US" altLang="zh-TW" dirty="0"/>
          </a:p>
          <a:p>
            <a:r>
              <a:rPr kumimoji="1" lang="zh-TW" altLang="en-US" dirty="0"/>
              <a:t>羅習五</a:t>
            </a:r>
            <a:r>
              <a:rPr kumimoji="1" lang="zh-Hant" altLang="en-US" dirty="0"/>
              <a:t> 陽春副教授</a:t>
            </a:r>
            <a:endParaRPr kumimoji="1" lang="en-US" altLang="zh-Hant" dirty="0"/>
          </a:p>
          <a:p>
            <a:r>
              <a:rPr kumimoji="1" lang="en-US" altLang="zh-TW" dirty="0" err="1"/>
              <a:t>shiwulo@gmail.com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804226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DC97BED-84A8-E140-881D-200D293901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man </a:t>
            </a:r>
            <a:r>
              <a:rPr kumimoji="1" lang="zh-CN" altLang="en-US" dirty="0"/>
              <a:t>列出所有的使用手冊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E18BB9F-B814-6C41-BCB6-B34A1A458A0F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tx1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" altLang="zh-TW" sz="2400" b="1" dirty="0" err="1">
                <a:solidFill>
                  <a:srgbClr val="2FE71A"/>
                </a:solidFill>
                <a:latin typeface="Courier" pitchFamily="2" charset="0"/>
              </a:rPr>
              <a:t>shiwulo@vm</a:t>
            </a:r>
            <a:r>
              <a:rPr lang="en" altLang="zh-TW" sz="2400" dirty="0">
                <a:solidFill>
                  <a:srgbClr val="F2F2F2"/>
                </a:solidFill>
                <a:latin typeface="Courier" pitchFamily="2" charset="0"/>
              </a:rPr>
              <a:t>:</a:t>
            </a:r>
            <a:r>
              <a:rPr lang="en" altLang="zh-TW" sz="2400" b="1" dirty="0">
                <a:solidFill>
                  <a:srgbClr val="4A00FF"/>
                </a:solidFill>
                <a:latin typeface="Courier" pitchFamily="2" charset="0"/>
              </a:rPr>
              <a:t>~</a:t>
            </a:r>
            <a:r>
              <a:rPr lang="en" altLang="zh-TW" sz="2400" dirty="0">
                <a:solidFill>
                  <a:srgbClr val="F2F2F2"/>
                </a:solidFill>
                <a:latin typeface="Courier" pitchFamily="2" charset="0"/>
              </a:rPr>
              <a:t>$ man -f </a:t>
            </a:r>
            <a:r>
              <a:rPr lang="en" altLang="zh-TW" sz="2400" dirty="0" err="1">
                <a:solidFill>
                  <a:srgbClr val="F2F2F2"/>
                </a:solidFill>
                <a:latin typeface="Courier" pitchFamily="2" charset="0"/>
              </a:rPr>
              <a:t>printf</a:t>
            </a:r>
            <a:endParaRPr lang="en" altLang="zh-TW" sz="2400" dirty="0">
              <a:solidFill>
                <a:srgbClr val="F2F2F2"/>
              </a:solidFill>
              <a:latin typeface="Courier" pitchFamily="2" charset="0"/>
            </a:endParaRPr>
          </a:p>
          <a:p>
            <a:pPr marL="0" indent="0">
              <a:buNone/>
            </a:pPr>
            <a:r>
              <a:rPr lang="en" altLang="zh-TW" sz="2400" dirty="0" err="1">
                <a:solidFill>
                  <a:srgbClr val="F2F2F2"/>
                </a:solidFill>
                <a:latin typeface="Courier" pitchFamily="2" charset="0"/>
              </a:rPr>
              <a:t>printf</a:t>
            </a:r>
            <a:r>
              <a:rPr lang="en" altLang="zh-TW" sz="2400" dirty="0">
                <a:solidFill>
                  <a:srgbClr val="F2F2F2"/>
                </a:solidFill>
                <a:latin typeface="Courier" pitchFamily="2" charset="0"/>
              </a:rPr>
              <a:t> (1)           - format and print data</a:t>
            </a:r>
          </a:p>
          <a:p>
            <a:pPr marL="0" indent="0">
              <a:buNone/>
            </a:pPr>
            <a:r>
              <a:rPr lang="en" altLang="zh-TW" sz="2400" dirty="0" err="1">
                <a:solidFill>
                  <a:srgbClr val="F2F2F2"/>
                </a:solidFill>
                <a:latin typeface="Courier" pitchFamily="2" charset="0"/>
              </a:rPr>
              <a:t>printf</a:t>
            </a:r>
            <a:r>
              <a:rPr lang="en" altLang="zh-TW" sz="2400" dirty="0">
                <a:solidFill>
                  <a:srgbClr val="F2F2F2"/>
                </a:solidFill>
                <a:latin typeface="Courier" pitchFamily="2" charset="0"/>
              </a:rPr>
              <a:t> (3)           - formatted output conversion</a:t>
            </a:r>
          </a:p>
        </p:txBody>
      </p:sp>
    </p:spTree>
    <p:extLst>
      <p:ext uri="{BB962C8B-B14F-4D97-AF65-F5344CB8AC3E}">
        <p14:creationId xmlns:p14="http://schemas.microsoft.com/office/powerpoint/2010/main" val="361712548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18CF3DF-9B6F-AB40-841C-22FADF0C78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安裝</a:t>
            </a:r>
            <a:r>
              <a:rPr kumimoji="1" lang="en-US" altLang="zh-TW"/>
              <a:t>eclipse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59A3DE3-2068-4642-8D1B-2470077C57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" altLang="zh-TW" dirty="0" err="1"/>
              <a:t>sudo</a:t>
            </a:r>
            <a:r>
              <a:rPr kumimoji="1" lang="en" altLang="zh-TW" dirty="0"/>
              <a:t> snap install eclipse --classic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4145295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小結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kumimoji="1" lang="en-US" altLang="zh-TW" dirty="0" err="1"/>
              <a:t>gprof</a:t>
            </a:r>
            <a:r>
              <a:rPr kumimoji="1" lang="zh-TW" altLang="en-US" dirty="0"/>
              <a:t>的結果比較正確</a:t>
            </a:r>
            <a:endParaRPr kumimoji="1" lang="en-US" altLang="zh-TW" dirty="0"/>
          </a:p>
          <a:p>
            <a:r>
              <a:rPr kumimoji="1" lang="zh-TW" altLang="en-US" dirty="0"/>
              <a:t>使用</a:t>
            </a:r>
            <a:r>
              <a:rPr kumimoji="1" lang="en-US" altLang="zh-TW" dirty="0" err="1"/>
              <a:t>valgrind</a:t>
            </a:r>
            <a:r>
              <a:rPr kumimoji="1" lang="zh-TW" altLang="en-US" dirty="0"/>
              <a:t>可以獲得比較多的東西，但結果（特別是時間）是不正確的</a:t>
            </a:r>
            <a:endParaRPr kumimoji="1" lang="en-US" altLang="zh-TW" dirty="0"/>
          </a:p>
          <a:p>
            <a:pPr lvl="1"/>
            <a:r>
              <a:rPr kumimoji="1" lang="en-US" altLang="zh-TW" dirty="0" err="1"/>
              <a:t>Valgrind</a:t>
            </a:r>
            <a:r>
              <a:rPr kumimoji="1" lang="zh-TW" altLang="en-US" dirty="0"/>
              <a:t>是虛擬機器，類似</a:t>
            </a:r>
            <a:r>
              <a:rPr kumimoji="1" lang="en-US" altLang="zh-TW" dirty="0"/>
              <a:t>java</a:t>
            </a:r>
            <a:r>
              <a:rPr kumimoji="1" lang="zh-TW" altLang="en-US" dirty="0"/>
              <a:t>，產生一種容易</a:t>
            </a:r>
            <a:r>
              <a:rPr kumimoji="1" lang="en-US" altLang="zh-TW" dirty="0"/>
              <a:t>profiling</a:t>
            </a:r>
            <a:r>
              <a:rPr kumimoji="1" lang="zh-TW" altLang="en-US" dirty="0"/>
              <a:t>的中間碼，之後再做統計</a:t>
            </a:r>
            <a:endParaRPr kumimoji="1" lang="en-US" altLang="zh-TW" dirty="0"/>
          </a:p>
          <a:p>
            <a:pPr lvl="1"/>
            <a:r>
              <a:rPr kumimoji="1" lang="zh-TW" altLang="en-US" dirty="0"/>
              <a:t>因此</a:t>
            </a:r>
            <a:r>
              <a:rPr kumimoji="1" lang="en-US" altLang="zh-TW" dirty="0" err="1"/>
              <a:t>Valgrind</a:t>
            </a:r>
            <a:r>
              <a:rPr kumimoji="1" lang="zh-TW" altLang="en-US" dirty="0"/>
              <a:t>並不是真的執行</a:t>
            </a:r>
            <a:r>
              <a:rPr kumimoji="1" lang="en-US" altLang="zh-TW" dirty="0"/>
              <a:t>x86</a:t>
            </a:r>
            <a:r>
              <a:rPr kumimoji="1" lang="zh-TW" altLang="en-US" dirty="0"/>
              <a:t>程式碼，時間上就不是那樣準確了</a:t>
            </a:r>
            <a:endParaRPr kumimoji="1" lang="en-US" altLang="zh-TW" dirty="0"/>
          </a:p>
          <a:p>
            <a:r>
              <a:rPr kumimoji="1" lang="zh-Hant" altLang="en-US" dirty="0"/>
              <a:t>可以使用</a:t>
            </a:r>
            <a:r>
              <a:rPr kumimoji="1" lang="en-US" altLang="zh-Hant" dirty="0"/>
              <a:t>perf top</a:t>
            </a:r>
            <a:r>
              <a:rPr kumimoji="1" lang="zh-Hant" altLang="en-US" dirty="0"/>
              <a:t>觀察正在執行的程式的行為</a:t>
            </a:r>
            <a:endParaRPr kumimoji="1" lang="en-US" altLang="zh-Hant" dirty="0"/>
          </a:p>
          <a:p>
            <a:r>
              <a:rPr kumimoji="1" lang="zh-Hant" altLang="en-US" dirty="0"/>
              <a:t>針對一小段程式碼可以使用</a:t>
            </a:r>
            <a:r>
              <a:rPr kumimoji="1" lang="en-US" altLang="zh-Hant" dirty="0" err="1"/>
              <a:t>clock_gettime</a:t>
            </a:r>
            <a:r>
              <a:rPr kumimoji="1" lang="en-US" altLang="zh-Hant" dirty="0"/>
              <a:t>()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851385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作業，</a:t>
            </a:r>
            <a:r>
              <a:rPr kumimoji="1" lang="en-US" altLang="zh-TW" dirty="0"/>
              <a:t>2-1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zh-TW" altLang="zh-TW" sz="2000" dirty="0"/>
              <a:t>使用</a:t>
            </a:r>
            <a:r>
              <a:rPr lang="en-US" altLang="zh-TW" sz="2000" dirty="0"/>
              <a:t>Linux</a:t>
            </a:r>
            <a:r>
              <a:rPr lang="zh-TW" altLang="zh-TW" sz="2000" dirty="0"/>
              <a:t>環境撰寫一個程式，這個程式必須算出「費伯納西數列」，到第</a:t>
            </a:r>
            <a:r>
              <a:rPr lang="en-US" altLang="zh-TW" sz="2000" dirty="0"/>
              <a:t>1,000</a:t>
            </a:r>
            <a:r>
              <a:rPr lang="zh-TW" altLang="zh-TW" sz="2000" dirty="0"/>
              <a:t>個「費伯納西數」</a:t>
            </a:r>
          </a:p>
          <a:p>
            <a:pPr lvl="0"/>
            <a:r>
              <a:rPr lang="zh-TW" altLang="zh-TW" sz="2000" dirty="0"/>
              <a:t>費伯納西數列</a:t>
            </a:r>
            <a:endParaRPr lang="en-US" altLang="zh-TW" sz="2000" dirty="0"/>
          </a:p>
          <a:p>
            <a:pPr marL="0" lvl="0" indent="0">
              <a:buNone/>
            </a:pPr>
            <a:endParaRPr lang="en-US" altLang="zh-TW" sz="2000" dirty="0"/>
          </a:p>
          <a:p>
            <a:pPr lvl="0"/>
            <a:endParaRPr lang="en-US" altLang="zh-TW" sz="2000" dirty="0"/>
          </a:p>
          <a:p>
            <a:pPr lvl="0"/>
            <a:endParaRPr lang="en-US" altLang="zh-TW" sz="2000" dirty="0"/>
          </a:p>
          <a:p>
            <a:pPr marL="0" lvl="0" indent="0">
              <a:buNone/>
            </a:pPr>
            <a:endParaRPr lang="zh-TW" altLang="zh-TW" sz="2000" dirty="0"/>
          </a:p>
          <a:p>
            <a:pPr lvl="0"/>
            <a:r>
              <a:rPr lang="zh-TW" altLang="zh-TW" sz="2000" dirty="0"/>
              <a:t>繳交程式</a:t>
            </a:r>
          </a:p>
          <a:p>
            <a:pPr lvl="1"/>
            <a:r>
              <a:rPr lang="zh-TW" altLang="zh-TW" sz="1800" dirty="0"/>
              <a:t>所有</a:t>
            </a:r>
            <a:r>
              <a:rPr lang="en-US" altLang="zh-TW" sz="1800" dirty="0"/>
              <a:t>.c</a:t>
            </a:r>
            <a:r>
              <a:rPr lang="zh-TW" altLang="zh-TW" sz="1800" dirty="0"/>
              <a:t>、</a:t>
            </a:r>
            <a:r>
              <a:rPr lang="en-US" altLang="zh-TW" sz="1800" dirty="0"/>
              <a:t>.h</a:t>
            </a:r>
            <a:r>
              <a:rPr lang="zh-TW" altLang="zh-TW" sz="1800" dirty="0"/>
              <a:t>、</a:t>
            </a:r>
            <a:r>
              <a:rPr lang="en-US" altLang="zh-TW" sz="1800" dirty="0" err="1"/>
              <a:t>makefile</a:t>
            </a:r>
            <a:r>
              <a:rPr lang="zh-TW" altLang="zh-TW" sz="1800" dirty="0"/>
              <a:t>，執行檔名稱「</a:t>
            </a:r>
            <a:r>
              <a:rPr lang="en-US" altLang="zh-TW" sz="1800" dirty="0"/>
              <a:t>fib</a:t>
            </a:r>
            <a:r>
              <a:rPr lang="zh-TW" altLang="zh-TW" sz="1800" dirty="0"/>
              <a:t>」，助教執行</a:t>
            </a:r>
            <a:r>
              <a:rPr lang="en-US" altLang="zh-TW" sz="1800" dirty="0"/>
              <a:t>make</a:t>
            </a:r>
            <a:r>
              <a:rPr lang="zh-TW" altLang="zh-TW" sz="1800" dirty="0"/>
              <a:t>後必須產生</a:t>
            </a:r>
            <a:r>
              <a:rPr lang="en-US" altLang="zh-TW" sz="1800" dirty="0"/>
              <a:t>fib</a:t>
            </a:r>
            <a:endParaRPr lang="zh-TW" altLang="zh-TW" sz="1800" dirty="0"/>
          </a:p>
          <a:p>
            <a:pPr lvl="1"/>
            <a:r>
              <a:rPr lang="zh-TW" altLang="zh-TW" sz="1800" dirty="0"/>
              <a:t>分析你的程式碼的「呼叫流程圖、效能瓶頸」、將結果寫成</a:t>
            </a:r>
            <a:r>
              <a:rPr lang="en-US" altLang="zh-TW" sz="1800" dirty="0"/>
              <a:t>word</a:t>
            </a:r>
            <a:r>
              <a:rPr lang="zh-TW" altLang="zh-TW" sz="1800" dirty="0"/>
              <a:t>或</a:t>
            </a:r>
            <a:r>
              <a:rPr lang="en-US" altLang="zh-TW" sz="1800" dirty="0" err="1"/>
              <a:t>libreoffice</a:t>
            </a:r>
            <a:r>
              <a:rPr lang="en-US" altLang="zh-TW" sz="1800" dirty="0"/>
              <a:t> writer</a:t>
            </a:r>
            <a:r>
              <a:rPr lang="zh-TW" altLang="zh-TW" sz="1800" dirty="0"/>
              <a:t>檔案</a:t>
            </a:r>
          </a:p>
          <a:p>
            <a:pPr lvl="1"/>
            <a:r>
              <a:rPr lang="zh-TW" altLang="zh-TW" sz="1800" dirty="0"/>
              <a:t>選出程式碼寫最好、註解最完整的三名同學，額外加本次作業所佔成績的</a:t>
            </a:r>
            <a:r>
              <a:rPr lang="en-US" altLang="zh-TW" sz="1800" dirty="0"/>
              <a:t>5%</a:t>
            </a:r>
            <a:r>
              <a:rPr lang="zh-TW" altLang="zh-TW" sz="1800" dirty="0"/>
              <a:t>，並公佈這三位同學的程式碼</a:t>
            </a:r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3717" y="3126190"/>
            <a:ext cx="3021281" cy="1130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63070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0D85FB4-242B-3A46-9E59-AC9120397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作業，</a:t>
            </a:r>
            <a:r>
              <a:rPr kumimoji="1" lang="en-US" altLang="zh-TW" dirty="0"/>
              <a:t>2-2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10DB755-CD22-E44D-8001-CB6FC04877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zh-TW" dirty="0"/>
              <a:t>改善</a:t>
            </a:r>
            <a:r>
              <a:rPr lang="en-US" altLang="zh-TW" dirty="0" err="1"/>
              <a:t>table.c</a:t>
            </a:r>
            <a:r>
              <a:rPr lang="zh-TW" altLang="zh-TW" dirty="0"/>
              <a:t>的效能</a:t>
            </a:r>
          </a:p>
          <a:p>
            <a:pPr lvl="0"/>
            <a:r>
              <a:rPr lang="zh-TW" altLang="zh-TW" dirty="0"/>
              <a:t>達標方式：需要將</a:t>
            </a:r>
            <a:r>
              <a:rPr lang="en-US" altLang="zh-TW" dirty="0" err="1"/>
              <a:t>table.c</a:t>
            </a:r>
            <a:r>
              <a:rPr lang="zh-TW" altLang="zh-TW" dirty="0"/>
              <a:t>的效率增加一倍以上</a:t>
            </a:r>
          </a:p>
          <a:p>
            <a:pPr lvl="0"/>
            <a:r>
              <a:rPr lang="zh-TW" altLang="zh-TW" dirty="0"/>
              <a:t>繳交程式</a:t>
            </a:r>
          </a:p>
          <a:p>
            <a:pPr lvl="1"/>
            <a:r>
              <a:rPr lang="zh-TW" altLang="zh-TW" dirty="0"/>
              <a:t>所有</a:t>
            </a:r>
            <a:r>
              <a:rPr lang="en-US" altLang="zh-TW" dirty="0"/>
              <a:t>.c</a:t>
            </a:r>
            <a:r>
              <a:rPr lang="zh-TW" altLang="zh-TW" dirty="0"/>
              <a:t>、</a:t>
            </a:r>
            <a:r>
              <a:rPr lang="en-US" altLang="zh-TW" dirty="0"/>
              <a:t>.h</a:t>
            </a:r>
            <a:r>
              <a:rPr lang="zh-TW" altLang="zh-TW" dirty="0"/>
              <a:t>、</a:t>
            </a:r>
            <a:r>
              <a:rPr lang="en-US" altLang="zh-TW" dirty="0" err="1"/>
              <a:t>makefile</a:t>
            </a:r>
            <a:r>
              <a:rPr lang="zh-TW" altLang="zh-TW" dirty="0"/>
              <a:t>，執行檔名稱「</a:t>
            </a:r>
            <a:r>
              <a:rPr lang="en-US" altLang="zh-TW" dirty="0" err="1"/>
              <a:t>fastTable</a:t>
            </a:r>
            <a:r>
              <a:rPr lang="zh-TW" altLang="zh-TW" dirty="0"/>
              <a:t>」，助教執行</a:t>
            </a:r>
            <a:r>
              <a:rPr lang="en-US" altLang="zh-TW" dirty="0"/>
              <a:t>make</a:t>
            </a:r>
            <a:r>
              <a:rPr lang="zh-TW" altLang="zh-TW" dirty="0"/>
              <a:t>後必須產生</a:t>
            </a:r>
            <a:r>
              <a:rPr lang="en-US" altLang="zh-TW" dirty="0" err="1"/>
              <a:t>fastTable</a:t>
            </a:r>
            <a:endParaRPr lang="zh-TW" altLang="zh-TW" dirty="0"/>
          </a:p>
          <a:p>
            <a:pPr lvl="1"/>
            <a:r>
              <a:rPr lang="zh-TW" altLang="zh-TW" dirty="0"/>
              <a:t>使用</a:t>
            </a:r>
            <a:r>
              <a:rPr lang="en-US" altLang="zh-TW" dirty="0"/>
              <a:t>time(1)</a:t>
            </a:r>
            <a:r>
              <a:rPr lang="zh-TW" altLang="zh-TW" dirty="0"/>
              <a:t>指令得到</a:t>
            </a:r>
            <a:r>
              <a:rPr lang="en-US" altLang="zh-TW" dirty="0"/>
              <a:t>real</a:t>
            </a:r>
            <a:r>
              <a:rPr lang="zh-TW" altLang="zh-TW" dirty="0"/>
              <a:t>、</a:t>
            </a:r>
            <a:r>
              <a:rPr lang="en-US" altLang="zh-TW" dirty="0"/>
              <a:t>user</a:t>
            </a:r>
            <a:r>
              <a:rPr lang="zh-TW" altLang="zh-TW" dirty="0"/>
              <a:t>、</a:t>
            </a:r>
            <a:r>
              <a:rPr lang="en-US" altLang="zh-TW" dirty="0"/>
              <a:t>sys</a:t>
            </a:r>
            <a:r>
              <a:rPr lang="zh-TW" altLang="zh-TW" dirty="0"/>
              <a:t>三個時間，將結果寫成</a:t>
            </a:r>
            <a:r>
              <a:rPr lang="en-US" altLang="zh-TW" dirty="0"/>
              <a:t>word</a:t>
            </a:r>
            <a:r>
              <a:rPr lang="zh-TW" altLang="zh-TW" dirty="0"/>
              <a:t>或</a:t>
            </a:r>
            <a:r>
              <a:rPr lang="en-US" altLang="zh-TW" dirty="0" err="1"/>
              <a:t>libreoffice</a:t>
            </a:r>
            <a:r>
              <a:rPr lang="en-US" altLang="zh-TW" dirty="0"/>
              <a:t> writer</a:t>
            </a:r>
            <a:r>
              <a:rPr lang="zh-TW" altLang="zh-TW" dirty="0"/>
              <a:t>檔案</a:t>
            </a:r>
          </a:p>
          <a:p>
            <a:pPr lvl="1"/>
            <a:r>
              <a:rPr lang="zh-TW" altLang="zh-TW" dirty="0"/>
              <a:t>選出程式碼寫最好、註解最完整的三名同學，額外加本次作業所佔成績的</a:t>
            </a:r>
            <a:r>
              <a:rPr lang="en-US" altLang="zh-TW" dirty="0"/>
              <a:t>5%</a:t>
            </a:r>
            <a:r>
              <a:rPr lang="zh-TW" altLang="zh-TW" dirty="0"/>
              <a:t>，並公佈這三位同學的程式碼</a:t>
            </a:r>
          </a:p>
        </p:txBody>
      </p:sp>
    </p:spTree>
    <p:extLst>
      <p:ext uri="{BB962C8B-B14F-4D97-AF65-F5344CB8AC3E}">
        <p14:creationId xmlns:p14="http://schemas.microsoft.com/office/powerpoint/2010/main" val="227816903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266D307C-F8C9-A44E-BB2C-982E593AB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附錄一：</a:t>
            </a:r>
            <a:r>
              <a:rPr kumimoji="1" lang="en-US" altLang="zh-CN" dirty="0"/>
              <a:t>vi </a:t>
            </a:r>
            <a:r>
              <a:rPr kumimoji="1" lang="zh-CN" altLang="en-US" dirty="0"/>
              <a:t>及</a:t>
            </a:r>
            <a:r>
              <a:rPr kumimoji="1" lang="en-US" altLang="zh-CN" dirty="0"/>
              <a:t>vim</a:t>
            </a:r>
            <a:r>
              <a:rPr kumimoji="1" lang="zh-TW" altLang="en-US" dirty="0"/>
              <a:t> </a:t>
            </a:r>
            <a:r>
              <a:rPr kumimoji="1" lang="zh-CN" altLang="en-US" dirty="0"/>
              <a:t>用法簡介</a:t>
            </a:r>
            <a:endParaRPr kumimoji="1" lang="zh-TW" altLang="en-US" dirty="0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199A439F-BBEA-0E48-9B18-EB33A505F5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3607733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安裝</a:t>
            </a:r>
            <a:r>
              <a:rPr kumimoji="1" lang="en-US" altLang="zh-TW" dirty="0"/>
              <a:t>vim</a:t>
            </a:r>
            <a:endParaRPr kumimoji="1" lang="zh-TW" altLang="en-US" dirty="0"/>
          </a:p>
        </p:txBody>
      </p:sp>
      <p:pic>
        <p:nvPicPr>
          <p:cNvPr id="8" name="內容版面配置區 7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3116269"/>
            <a:ext cx="5181600" cy="1770050"/>
          </a:xfrm>
          <a:prstGeom prst="rect">
            <a:avLst/>
          </a:prstGeom>
        </p:spPr>
      </p:pic>
      <p:sp>
        <p:nvSpPr>
          <p:cNvPr id="7" name="內容版面配置區 6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kumimoji="1" lang="en-US" altLang="zh-TW" dirty="0"/>
              <a:t>vi</a:t>
            </a:r>
            <a:r>
              <a:rPr kumimoji="1" lang="zh-TW" altLang="en-US" dirty="0"/>
              <a:t>和</a:t>
            </a:r>
            <a:r>
              <a:rPr kumimoji="1" lang="en-US" altLang="zh-TW" dirty="0"/>
              <a:t>vim</a:t>
            </a:r>
            <a:r>
              <a:rPr kumimoji="1" lang="zh-TW" altLang="en-US" dirty="0"/>
              <a:t>的最大不同在於</a:t>
            </a:r>
            <a:r>
              <a:rPr kumimoji="1" lang="en-US" altLang="zh-TW" dirty="0"/>
              <a:t>vim</a:t>
            </a:r>
            <a:r>
              <a:rPr kumimoji="1" lang="zh-TW" altLang="en-US" dirty="0"/>
              <a:t>支援「多顏色」的編輯環境，因此我們選用</a:t>
            </a:r>
            <a:r>
              <a:rPr kumimoji="1" lang="en-US" altLang="zh-TW" dirty="0"/>
              <a:t>vim</a:t>
            </a:r>
          </a:p>
          <a:p>
            <a:r>
              <a:rPr kumimoji="1" lang="en-US" altLang="zh-TW" dirty="0"/>
              <a:t>vi</a:t>
            </a:r>
            <a:r>
              <a:rPr kumimoji="1" lang="zh-TW" altLang="en-US" dirty="0"/>
              <a:t>幾乎是所有</a:t>
            </a:r>
            <a:r>
              <a:rPr kumimoji="1" lang="en-US" altLang="zh-TW" dirty="0"/>
              <a:t>Linux</a:t>
            </a:r>
            <a:r>
              <a:rPr kumimoji="1" lang="zh-TW" altLang="en-US" dirty="0"/>
              <a:t>都提供的編輯器，請同學自學</a:t>
            </a:r>
            <a:endParaRPr kumimoji="1" lang="en-US" altLang="zh-TW" dirty="0"/>
          </a:p>
          <a:p>
            <a:r>
              <a:rPr kumimoji="1" lang="zh-TW" altLang="en-US" dirty="0"/>
              <a:t>第一次執行</a:t>
            </a:r>
            <a:r>
              <a:rPr kumimoji="1" lang="en-US" altLang="zh-TW" dirty="0"/>
              <a:t>vim</a:t>
            </a:r>
            <a:r>
              <a:rPr kumimoji="1" lang="zh-TW" altLang="en-US" dirty="0"/>
              <a:t>系統會說沒有這個軟體，請依照螢幕只是輸入</a:t>
            </a:r>
            <a:endParaRPr kumimoji="1" lang="en-US" altLang="zh-TW" dirty="0"/>
          </a:p>
          <a:p>
            <a:pPr lvl="1"/>
            <a:r>
              <a:rPr kumimoji="1" lang="en-US" altLang="zh-TW" dirty="0" err="1"/>
              <a:t>sudo</a:t>
            </a:r>
            <a:r>
              <a:rPr kumimoji="1" lang="en-US" altLang="zh-TW" dirty="0"/>
              <a:t> apt-get install vim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0960393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使用圖形化介面安裝</a:t>
            </a:r>
            <a:r>
              <a:rPr kumimoji="1" lang="en-US" altLang="zh-TW" dirty="0"/>
              <a:t>vim</a:t>
            </a:r>
            <a:endParaRPr kumimoji="1" lang="zh-TW" altLang="en-US" dirty="0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395320"/>
            <a:ext cx="5181600" cy="3211948"/>
          </a:xfrm>
          <a:prstGeom prst="rect">
            <a:avLst/>
          </a:prstGeom>
        </p:spPr>
      </p:pic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kumimoji="1" lang="en-US" altLang="zh-TW" dirty="0"/>
              <a:t>Ubuntu</a:t>
            </a:r>
            <a:r>
              <a:rPr kumimoji="1" lang="zh-TW" altLang="en-US" dirty="0"/>
              <a:t>內建</a:t>
            </a:r>
            <a:r>
              <a:rPr kumimoji="1" lang="en-US" altLang="zh-TW" dirty="0"/>
              <a:t>Ubuntu software center</a:t>
            </a:r>
            <a:r>
              <a:rPr kumimoji="1" lang="zh-TW" altLang="en-US" dirty="0"/>
              <a:t>，可以使用圖形化介面安裝程式</a:t>
            </a:r>
            <a:endParaRPr kumimoji="1" lang="en-US" altLang="zh-TW" dirty="0"/>
          </a:p>
          <a:p>
            <a:r>
              <a:rPr kumimoji="1" lang="zh-TW" altLang="en-US" dirty="0"/>
              <a:t>標準的</a:t>
            </a:r>
            <a:r>
              <a:rPr kumimoji="1" lang="en-US" altLang="zh-TW" dirty="0"/>
              <a:t>vim</a:t>
            </a:r>
            <a:r>
              <a:rPr kumimoji="1" lang="zh-TW" altLang="en-US" dirty="0"/>
              <a:t>是純文字介面，</a:t>
            </a:r>
            <a:r>
              <a:rPr kumimoji="1" lang="en-US" altLang="zh-TW" dirty="0"/>
              <a:t> Ubuntu software center</a:t>
            </a:r>
            <a:r>
              <a:rPr kumimoji="1" lang="zh-TW" altLang="en-US" dirty="0"/>
              <a:t>允許我們安裝圖形化介面的</a:t>
            </a:r>
            <a:r>
              <a:rPr kumimoji="1" lang="en-US" altLang="zh-TW" dirty="0"/>
              <a:t>vim</a:t>
            </a:r>
          </a:p>
          <a:p>
            <a:r>
              <a:rPr kumimoji="1" lang="zh-TW" altLang="en-US" dirty="0"/>
              <a:t>你們喜歡圖形化介面或純文字介面呢？</a:t>
            </a:r>
          </a:p>
        </p:txBody>
      </p:sp>
    </p:spTree>
    <p:extLst>
      <p:ext uri="{BB962C8B-B14F-4D97-AF65-F5344CB8AC3E}">
        <p14:creationId xmlns:p14="http://schemas.microsoft.com/office/powerpoint/2010/main" val="128780268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先使用容易上手的「圖形化」</a:t>
            </a:r>
            <a:r>
              <a:rPr kumimoji="1" lang="en-US" altLang="zh-TW" dirty="0"/>
              <a:t>vim</a:t>
            </a:r>
            <a:endParaRPr kumimoji="1" lang="zh-TW" altLang="en-US" dirty="0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591011"/>
            <a:ext cx="5181600" cy="2820565"/>
          </a:xfrm>
          <a:prstGeom prst="rect">
            <a:avLst/>
          </a:prstGeom>
        </p:spPr>
      </p:pic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kumimoji="1" lang="zh-TW" altLang="en-US" dirty="0"/>
              <a:t>輸入「</a:t>
            </a:r>
            <a:r>
              <a:rPr kumimoji="1" lang="en-US" altLang="zh-TW" dirty="0"/>
              <a:t>a</a:t>
            </a:r>
            <a:r>
              <a:rPr kumimoji="1" lang="zh-TW" altLang="en-US" dirty="0"/>
              <a:t>」這個字母代表我們要開始編譯</a:t>
            </a:r>
            <a:endParaRPr kumimoji="1" lang="en-US" altLang="zh-TW" dirty="0"/>
          </a:p>
          <a:p>
            <a:r>
              <a:rPr kumimoji="1" lang="zh-TW" altLang="en-US" dirty="0"/>
              <a:t>輸入程式碼</a:t>
            </a:r>
            <a:endParaRPr kumimoji="1" lang="en-US" altLang="zh-TW" dirty="0"/>
          </a:p>
          <a:p>
            <a:r>
              <a:rPr kumimoji="1" lang="zh-TW" altLang="en-US" dirty="0"/>
              <a:t>將檔案存成</a:t>
            </a:r>
            <a:r>
              <a:rPr kumimoji="1" lang="en-US" altLang="zh-TW" dirty="0"/>
              <a:t>~/</a:t>
            </a:r>
            <a:r>
              <a:rPr kumimoji="1" lang="en-US" altLang="zh-TW" dirty="0" err="1"/>
              <a:t>sp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hello.c</a:t>
            </a:r>
            <a:endParaRPr kumimoji="1" lang="en-US" altLang="zh-TW" dirty="0"/>
          </a:p>
          <a:p>
            <a:pPr lvl="1"/>
            <a:r>
              <a:rPr kumimoji="1" lang="zh-TW" altLang="en-US" dirty="0"/>
              <a:t>儲存的方式是按下「</a:t>
            </a:r>
            <a:r>
              <a:rPr kumimoji="1" lang="en-US" altLang="zh-TW" dirty="0"/>
              <a:t>ESC</a:t>
            </a:r>
            <a:r>
              <a:rPr kumimoji="1" lang="zh-TW" altLang="en-US" dirty="0"/>
              <a:t>」然後打</a:t>
            </a:r>
            <a:r>
              <a:rPr kumimoji="1" lang="en-US" altLang="zh-TW" dirty="0"/>
              <a:t>w </a:t>
            </a:r>
            <a:r>
              <a:rPr kumimoji="1" lang="en-US" altLang="zh-TW" dirty="0" err="1"/>
              <a:t>hello.c</a:t>
            </a:r>
            <a:endParaRPr kumimoji="1" lang="en-US" altLang="zh-TW" dirty="0"/>
          </a:p>
          <a:p>
            <a:pPr lvl="1"/>
            <a:r>
              <a:rPr kumimoji="1" lang="zh-TW" altLang="en-US" dirty="0"/>
              <a:t>這時候你可以看到你的程式碼的關鍵字變色了</a:t>
            </a:r>
          </a:p>
        </p:txBody>
      </p:sp>
    </p:spTree>
    <p:extLst>
      <p:ext uri="{BB962C8B-B14F-4D97-AF65-F5344CB8AC3E}">
        <p14:creationId xmlns:p14="http://schemas.microsoft.com/office/powerpoint/2010/main" val="136955528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一些設定</a:t>
            </a:r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300470" y="1825625"/>
            <a:ext cx="4257059" cy="4351338"/>
          </a:xfrm>
          <a:prstGeom prst="rect">
            <a:avLst/>
          </a:prstGeom>
        </p:spPr>
      </p:pic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kumimoji="1" lang="zh-TW" altLang="en-US" dirty="0"/>
              <a:t>選擇下列選項，讓</a:t>
            </a:r>
            <a:r>
              <a:rPr kumimoji="1" lang="en-US" altLang="zh-TW" dirty="0"/>
              <a:t>vim</a:t>
            </a:r>
            <a:r>
              <a:rPr kumimoji="1" lang="zh-TW" altLang="en-US" dirty="0"/>
              <a:t>協助我們程式碼的排版，並列出行號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Toggle Line Numbering</a:t>
            </a:r>
          </a:p>
          <a:p>
            <a:pPr lvl="1"/>
            <a:r>
              <a:rPr kumimoji="1" lang="en-US" altLang="zh-TW" dirty="0"/>
              <a:t>Toggle auto-indent</a:t>
            </a:r>
          </a:p>
          <a:p>
            <a:pPr lvl="1"/>
            <a:r>
              <a:rPr kumimoji="1" lang="en-US" altLang="zh-TW" dirty="0"/>
              <a:t>Toggle C-indenting</a:t>
            </a:r>
          </a:p>
        </p:txBody>
      </p:sp>
    </p:spTree>
    <p:extLst>
      <p:ext uri="{BB962C8B-B14F-4D97-AF65-F5344CB8AC3E}">
        <p14:creationId xmlns:p14="http://schemas.microsoft.com/office/powerpoint/2010/main" val="222678094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為何要學習「快捷鍵」</a:t>
            </a:r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學會快捷鍵以後，編輯程式碼的速度可以變得更快</a:t>
            </a:r>
            <a:endParaRPr kumimoji="1" lang="en-US" altLang="zh-TW" dirty="0"/>
          </a:p>
          <a:p>
            <a:r>
              <a:rPr kumimoji="1" lang="zh-TW" altLang="en-US" dirty="0"/>
              <a:t>如果你使用的</a:t>
            </a:r>
            <a:r>
              <a:rPr kumimoji="1" lang="en-US" altLang="zh-TW" dirty="0"/>
              <a:t>vim</a:t>
            </a:r>
            <a:r>
              <a:rPr kumimoji="1" lang="zh-TW" altLang="en-US" dirty="0"/>
              <a:t>沒有圖形化介面，那麼你只能使用「快捷鍵」</a:t>
            </a:r>
          </a:p>
        </p:txBody>
      </p:sp>
    </p:spTree>
    <p:extLst>
      <p:ext uri="{BB962C8B-B14F-4D97-AF65-F5344CB8AC3E}">
        <p14:creationId xmlns:p14="http://schemas.microsoft.com/office/powerpoint/2010/main" val="39166445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2142F7-8766-7A41-BC25-5CEAC84CF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網頁版的</a:t>
            </a:r>
            <a:r>
              <a:rPr kumimoji="1" lang="en-US" altLang="zh-CN" dirty="0"/>
              <a:t>man page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02B5B01-4FC5-DC4B-A58A-41BD0751E0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kumimoji="1" lang="en" altLang="zh-TW" dirty="0"/>
              <a:t>http://man7.org/</a:t>
            </a:r>
            <a:r>
              <a:rPr kumimoji="1" lang="en" altLang="zh-TW" dirty="0" err="1"/>
              <a:t>linux</a:t>
            </a:r>
            <a:r>
              <a:rPr kumimoji="1" lang="en" altLang="zh-TW" dirty="0"/>
              <a:t>/man-pages/dir_section_3.html</a:t>
            </a:r>
          </a:p>
          <a:p>
            <a:pPr lvl="1">
              <a:lnSpc>
                <a:spcPct val="150000"/>
              </a:lnSpc>
            </a:pPr>
            <a:r>
              <a:rPr kumimoji="1" lang="zh-CN" altLang="en-US" dirty="0"/>
              <a:t>列出所有的函數庫</a:t>
            </a:r>
            <a:endParaRPr kumimoji="1" lang="en-US" altLang="zh-CN" dirty="0"/>
          </a:p>
          <a:p>
            <a:pPr>
              <a:lnSpc>
                <a:spcPct val="150000"/>
              </a:lnSpc>
            </a:pPr>
            <a:r>
              <a:rPr kumimoji="1" lang="en" altLang="zh-TW" dirty="0"/>
              <a:t>https://</a:t>
            </a:r>
            <a:r>
              <a:rPr kumimoji="1" lang="en" altLang="zh-TW" dirty="0" err="1"/>
              <a:t>www.kernel.org</a:t>
            </a:r>
            <a:r>
              <a:rPr kumimoji="1" lang="en" altLang="zh-TW" dirty="0"/>
              <a:t>/doc/man-pages/</a:t>
            </a:r>
          </a:p>
          <a:p>
            <a:pPr lvl="1">
              <a:lnSpc>
                <a:spcPct val="150000"/>
              </a:lnSpc>
            </a:pPr>
            <a:r>
              <a:rPr kumimoji="1" lang="zh-CN" altLang="en-US" dirty="0"/>
              <a:t>所有的</a:t>
            </a:r>
            <a:r>
              <a:rPr kumimoji="1" lang="en-US" altLang="zh-CN" dirty="0"/>
              <a:t>man page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81699080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Vim</a:t>
            </a:r>
            <a:r>
              <a:rPr kumimoji="1" lang="zh-TW" altLang="en-US" dirty="0"/>
              <a:t>的編輯模式</a:t>
            </a:r>
          </a:p>
        </p:txBody>
      </p:sp>
      <p:sp>
        <p:nvSpPr>
          <p:cNvPr id="5" name="矩形 4"/>
          <p:cNvSpPr/>
          <p:nvPr/>
        </p:nvSpPr>
        <p:spPr>
          <a:xfrm>
            <a:off x="1105829" y="3029415"/>
            <a:ext cx="3064727" cy="15388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3200" dirty="0"/>
              <a:t>一般模式</a:t>
            </a:r>
          </a:p>
        </p:txBody>
      </p:sp>
      <p:sp>
        <p:nvSpPr>
          <p:cNvPr id="6" name="矩形 5"/>
          <p:cNvSpPr/>
          <p:nvPr/>
        </p:nvSpPr>
        <p:spPr>
          <a:xfrm>
            <a:off x="6856139" y="1869688"/>
            <a:ext cx="3064727" cy="15388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3200"/>
              <a:t>編輯模式</a:t>
            </a:r>
            <a:endParaRPr kumimoji="1" lang="zh-TW" altLang="en-US" sz="3200" dirty="0"/>
          </a:p>
        </p:txBody>
      </p:sp>
      <p:sp>
        <p:nvSpPr>
          <p:cNvPr id="7" name="矩形 6"/>
          <p:cNvSpPr/>
          <p:nvPr/>
        </p:nvSpPr>
        <p:spPr>
          <a:xfrm>
            <a:off x="6856139" y="4527395"/>
            <a:ext cx="3064727" cy="15388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3200" dirty="0"/>
              <a:t>指令模式</a:t>
            </a:r>
          </a:p>
        </p:txBody>
      </p:sp>
      <p:cxnSp>
        <p:nvCxnSpPr>
          <p:cNvPr id="9" name="直線箭頭接點 8"/>
          <p:cNvCxnSpPr>
            <a:stCxn id="5" idx="3"/>
            <a:endCxn id="6" idx="1"/>
          </p:cNvCxnSpPr>
          <p:nvPr/>
        </p:nvCxnSpPr>
        <p:spPr>
          <a:xfrm flipV="1">
            <a:off x="4170556" y="2639122"/>
            <a:ext cx="2685583" cy="1159727"/>
          </a:xfrm>
          <a:prstGeom prst="straightConnector1">
            <a:avLst/>
          </a:prstGeom>
          <a:ln w="38100">
            <a:headEnd type="arrow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直線箭頭接點 9"/>
          <p:cNvCxnSpPr>
            <a:stCxn id="5" idx="3"/>
            <a:endCxn id="7" idx="1"/>
          </p:cNvCxnSpPr>
          <p:nvPr/>
        </p:nvCxnSpPr>
        <p:spPr>
          <a:xfrm>
            <a:off x="4170556" y="3798849"/>
            <a:ext cx="2685583" cy="1497980"/>
          </a:xfrm>
          <a:prstGeom prst="straightConnector1">
            <a:avLst/>
          </a:prstGeom>
          <a:ln w="38100">
            <a:headEnd type="arrow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文字方塊 12"/>
          <p:cNvSpPr txBox="1"/>
          <p:nvPr/>
        </p:nvSpPr>
        <p:spPr>
          <a:xfrm>
            <a:off x="4170555" y="2009776"/>
            <a:ext cx="21633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/>
              <a:t>按下</a:t>
            </a:r>
            <a:r>
              <a:rPr kumimoji="1" lang="en-US" altLang="zh-TW" dirty="0" err="1"/>
              <a:t>i,o,a</a:t>
            </a:r>
            <a:r>
              <a:rPr kumimoji="1" lang="zh-TW" altLang="en-US" dirty="0"/>
              <a:t>進入編輯模式，</a:t>
            </a:r>
            <a:r>
              <a:rPr kumimoji="1" lang="en-US" altLang="zh-TW" dirty="0"/>
              <a:t>ESC</a:t>
            </a:r>
            <a:r>
              <a:rPr kumimoji="1" lang="zh-TW" altLang="en-US" dirty="0"/>
              <a:t>退回一般模式</a:t>
            </a:r>
          </a:p>
        </p:txBody>
      </p:sp>
      <p:sp>
        <p:nvSpPr>
          <p:cNvPr id="14" name="文字方塊 13"/>
          <p:cNvSpPr txBox="1"/>
          <p:nvPr/>
        </p:nvSpPr>
        <p:spPr>
          <a:xfrm>
            <a:off x="4170555" y="4887952"/>
            <a:ext cx="21633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/>
              <a:t>按下「：」進入命令列模式，</a:t>
            </a:r>
            <a:r>
              <a:rPr kumimoji="1" lang="en-US" altLang="zh-TW" dirty="0"/>
              <a:t>ESC</a:t>
            </a:r>
            <a:r>
              <a:rPr kumimoji="1" lang="zh-TW" altLang="en-US" dirty="0"/>
              <a:t>退回一般模式</a:t>
            </a:r>
          </a:p>
        </p:txBody>
      </p:sp>
    </p:spTree>
    <p:extLst>
      <p:ext uri="{BB962C8B-B14F-4D97-AF65-F5344CB8AC3E}">
        <p14:creationId xmlns:p14="http://schemas.microsoft.com/office/powerpoint/2010/main" val="2705035996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vim</a:t>
            </a:r>
            <a:r>
              <a:rPr kumimoji="1" lang="zh-TW" altLang="en-US" dirty="0"/>
              <a:t>一般模式常用功能</a:t>
            </a:r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TW" altLang="en-US" dirty="0"/>
              <a:t>瀏覽</a:t>
            </a:r>
            <a:endParaRPr kumimoji="1" lang="en-US" altLang="zh-TW" dirty="0"/>
          </a:p>
          <a:p>
            <a:pPr lvl="1"/>
            <a:r>
              <a:rPr kumimoji="1" lang="zh-TW" altLang="en-US" dirty="0"/>
              <a:t>上下左右鍵，移動游標</a:t>
            </a:r>
            <a:endParaRPr kumimoji="1" lang="en-US" altLang="zh-TW" dirty="0"/>
          </a:p>
          <a:p>
            <a:pPr lvl="1"/>
            <a:r>
              <a:rPr kumimoji="1" lang="en-US" altLang="zh-TW" dirty="0" err="1"/>
              <a:t>ctr</a:t>
            </a:r>
            <a:r>
              <a:rPr kumimoji="1" lang="en-US" altLang="zh-TW" dirty="0"/>
              <a:t>-f, </a:t>
            </a:r>
            <a:r>
              <a:rPr kumimoji="1" lang="en-US" altLang="zh-TW" dirty="0" err="1"/>
              <a:t>ctr</a:t>
            </a:r>
            <a:r>
              <a:rPr kumimoji="1" lang="en-US" altLang="zh-TW" dirty="0"/>
              <a:t>-b</a:t>
            </a:r>
            <a:r>
              <a:rPr kumimoji="1" lang="zh-TW" altLang="en-US" dirty="0"/>
              <a:t>，向下或向上移動一頁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0</a:t>
            </a:r>
            <a:r>
              <a:rPr kumimoji="1" lang="zh-TW" altLang="en-US" dirty="0"/>
              <a:t>或「</a:t>
            </a:r>
            <a:r>
              <a:rPr kumimoji="1" lang="en-US" altLang="zh-TW" dirty="0"/>
              <a:t>home</a:t>
            </a:r>
            <a:r>
              <a:rPr kumimoji="1" lang="zh-TW" altLang="en-US" dirty="0"/>
              <a:t>」移到該列的第一個字元，</a:t>
            </a:r>
            <a:r>
              <a:rPr kumimoji="1" lang="en-US" altLang="zh-TW" dirty="0"/>
              <a:t>$</a:t>
            </a:r>
            <a:r>
              <a:rPr kumimoji="1" lang="zh-TW" altLang="en-US" dirty="0"/>
              <a:t>或「</a:t>
            </a:r>
            <a:r>
              <a:rPr kumimoji="1" lang="en-US" altLang="zh-TW" dirty="0"/>
              <a:t>end</a:t>
            </a:r>
            <a:r>
              <a:rPr kumimoji="1" lang="zh-TW" altLang="en-US" dirty="0"/>
              <a:t>」移到該列最後一個字元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G</a:t>
            </a:r>
            <a:r>
              <a:rPr kumimoji="1" lang="zh-TW" altLang="en-US" dirty="0"/>
              <a:t>移到最後一列，</a:t>
            </a:r>
            <a:r>
              <a:rPr kumimoji="1" lang="en-US" altLang="zh-TW" dirty="0" err="1"/>
              <a:t>gg</a:t>
            </a:r>
            <a:r>
              <a:rPr kumimoji="1" lang="zh-TW" altLang="en-US" dirty="0"/>
              <a:t>移到第一列</a:t>
            </a:r>
            <a:endParaRPr kumimoji="1" lang="en-US" altLang="zh-TW" dirty="0"/>
          </a:p>
          <a:p>
            <a:r>
              <a:rPr kumimoji="1" lang="zh-TW" altLang="en-US" dirty="0"/>
              <a:t>搜尋</a:t>
            </a:r>
            <a:endParaRPr kumimoji="1" lang="en-US" altLang="zh-TW" dirty="0"/>
          </a:p>
          <a:p>
            <a:pPr lvl="1"/>
            <a:r>
              <a:rPr kumimoji="1" lang="zh-TW" altLang="en-US" dirty="0"/>
              <a:t>「</a:t>
            </a:r>
            <a:r>
              <a:rPr kumimoji="1" lang="en-US" altLang="zh-TW" dirty="0"/>
              <a:t>/word</a:t>
            </a:r>
            <a:r>
              <a:rPr kumimoji="1" lang="zh-TW" altLang="en-US" dirty="0"/>
              <a:t>」向下尋找</a:t>
            </a:r>
            <a:r>
              <a:rPr kumimoji="1" lang="en-US" altLang="zh-TW" dirty="0"/>
              <a:t>word</a:t>
            </a:r>
            <a:r>
              <a:rPr kumimoji="1" lang="zh-TW" altLang="en-US" dirty="0"/>
              <a:t>這個字</a:t>
            </a:r>
            <a:endParaRPr kumimoji="1" lang="en-US" altLang="zh-TW" dirty="0"/>
          </a:p>
          <a:p>
            <a:pPr lvl="1"/>
            <a:r>
              <a:rPr kumimoji="1" lang="zh-TW" altLang="en-US" dirty="0"/>
              <a:t>「</a:t>
            </a:r>
            <a:r>
              <a:rPr kumimoji="1" lang="en-US" altLang="zh-TW" dirty="0"/>
              <a:t>?word</a:t>
            </a:r>
            <a:r>
              <a:rPr kumimoji="1" lang="zh-TW" altLang="en-US" dirty="0"/>
              <a:t>」向上尋找</a:t>
            </a:r>
            <a:r>
              <a:rPr kumimoji="1" lang="en-US" altLang="zh-TW" dirty="0"/>
              <a:t>word</a:t>
            </a:r>
            <a:r>
              <a:rPr kumimoji="1" lang="zh-TW" altLang="en-US" dirty="0"/>
              <a:t>這個字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n</a:t>
            </a:r>
            <a:r>
              <a:rPr kumimoji="1" lang="zh-TW" altLang="en-US" dirty="0"/>
              <a:t>繼續尋找</a:t>
            </a:r>
            <a:endParaRPr kumimoji="1" lang="en-US" altLang="zh-TW" dirty="0"/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63395067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vim</a:t>
            </a:r>
            <a:r>
              <a:rPr kumimoji="1" lang="zh-TW" altLang="en-US" dirty="0"/>
              <a:t>一般模式常用功能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刪除、複製、貼上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x, X</a:t>
            </a:r>
            <a:r>
              <a:rPr kumimoji="1" lang="zh-TW" altLang="en-US" dirty="0"/>
              <a:t>：小</a:t>
            </a:r>
            <a:r>
              <a:rPr kumimoji="1" lang="en-US" altLang="zh-TW" dirty="0"/>
              <a:t>x</a:t>
            </a:r>
            <a:r>
              <a:rPr kumimoji="1" lang="zh-TW" altLang="en-US" dirty="0"/>
              <a:t>向後刪除一個字元，大</a:t>
            </a:r>
            <a:r>
              <a:rPr kumimoji="1" lang="en-US" altLang="zh-TW" dirty="0"/>
              <a:t>X</a:t>
            </a:r>
            <a:r>
              <a:rPr kumimoji="1" lang="zh-TW" altLang="en-US" dirty="0"/>
              <a:t>向前刪除一個字元</a:t>
            </a:r>
            <a:endParaRPr kumimoji="1" lang="en-US" altLang="zh-TW" dirty="0"/>
          </a:p>
          <a:p>
            <a:pPr lvl="1"/>
            <a:r>
              <a:rPr kumimoji="1" lang="en-US" altLang="zh-TW" dirty="0" err="1"/>
              <a:t>dd</a:t>
            </a:r>
            <a:r>
              <a:rPr kumimoji="1" lang="zh-TW" altLang="en-US" dirty="0"/>
              <a:t>：刪除整個列</a:t>
            </a:r>
            <a:endParaRPr kumimoji="1" lang="en-US" altLang="zh-TW" dirty="0"/>
          </a:p>
          <a:p>
            <a:pPr lvl="1"/>
            <a:r>
              <a:rPr kumimoji="1" lang="en-US" altLang="zh-TW" dirty="0" err="1"/>
              <a:t>ndd</a:t>
            </a:r>
            <a:r>
              <a:rPr kumimoji="1" lang="zh-TW" altLang="en-US" dirty="0"/>
              <a:t>：</a:t>
            </a:r>
            <a:r>
              <a:rPr kumimoji="1" lang="en-US" altLang="zh-TW" dirty="0"/>
              <a:t>n</a:t>
            </a:r>
            <a:r>
              <a:rPr kumimoji="1" lang="zh-TW" altLang="en-US" dirty="0"/>
              <a:t>是一個數字，例如</a:t>
            </a:r>
            <a:r>
              <a:rPr kumimoji="1" lang="en-US" altLang="zh-TW" dirty="0"/>
              <a:t>20</a:t>
            </a:r>
            <a:r>
              <a:rPr kumimoji="1" lang="zh-TW" altLang="en-US" dirty="0"/>
              <a:t>，</a:t>
            </a:r>
            <a:r>
              <a:rPr kumimoji="1" lang="en-US" altLang="zh-TW" dirty="0"/>
              <a:t>20dd</a:t>
            </a:r>
            <a:r>
              <a:rPr kumimoji="1" lang="zh-TW" altLang="en-US" dirty="0"/>
              <a:t>代表向下刪除</a:t>
            </a:r>
            <a:r>
              <a:rPr kumimoji="1" lang="en-US" altLang="zh-TW" dirty="0"/>
              <a:t>20</a:t>
            </a:r>
            <a:r>
              <a:rPr kumimoji="1" lang="zh-TW" altLang="en-US" dirty="0"/>
              <a:t>列</a:t>
            </a:r>
            <a:endParaRPr kumimoji="1" lang="en-US" altLang="zh-TW" dirty="0"/>
          </a:p>
          <a:p>
            <a:pPr lvl="1"/>
            <a:r>
              <a:rPr kumimoji="1" lang="en-US" altLang="zh-TW" dirty="0" err="1"/>
              <a:t>yy</a:t>
            </a:r>
            <a:r>
              <a:rPr kumimoji="1" lang="zh-TW" altLang="en-US" dirty="0"/>
              <a:t>：複製游標所在的那一行</a:t>
            </a:r>
            <a:endParaRPr kumimoji="1" lang="en-US" altLang="zh-TW" dirty="0"/>
          </a:p>
          <a:p>
            <a:pPr lvl="1"/>
            <a:r>
              <a:rPr kumimoji="1" lang="en-US" altLang="zh-TW" dirty="0" err="1"/>
              <a:t>nyy</a:t>
            </a:r>
            <a:r>
              <a:rPr kumimoji="1" lang="en-US" altLang="zh-TW" dirty="0"/>
              <a:t>:</a:t>
            </a:r>
            <a:r>
              <a:rPr kumimoji="1" lang="zh-TW" altLang="en-US" dirty="0"/>
              <a:t>複製游標所在的底下</a:t>
            </a:r>
            <a:r>
              <a:rPr kumimoji="1" lang="en-US" altLang="zh-TW" dirty="0"/>
              <a:t>n</a:t>
            </a:r>
            <a:r>
              <a:rPr kumimoji="1" lang="zh-TW" altLang="en-US" dirty="0"/>
              <a:t>行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p</a:t>
            </a:r>
            <a:r>
              <a:rPr kumimoji="1" lang="zh-TW" altLang="en-US" dirty="0"/>
              <a:t>：將複製的資料，於游標的下一行開始貼上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u</a:t>
            </a:r>
            <a:r>
              <a:rPr kumimoji="1" lang="zh-TW" altLang="en-US" dirty="0"/>
              <a:t>：復原前一個動作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[</a:t>
            </a:r>
            <a:r>
              <a:rPr kumimoji="1" lang="en-US" altLang="zh-TW" dirty="0" err="1"/>
              <a:t>ctr</a:t>
            </a:r>
            <a:r>
              <a:rPr kumimoji="1" lang="en-US" altLang="zh-TW" dirty="0"/>
              <a:t>]+r</a:t>
            </a:r>
            <a:r>
              <a:rPr kumimoji="1" lang="zh-TW" altLang="en-US" dirty="0"/>
              <a:t>：重做上一個動作</a:t>
            </a:r>
          </a:p>
        </p:txBody>
      </p:sp>
    </p:spTree>
    <p:extLst>
      <p:ext uri="{BB962C8B-B14F-4D97-AF65-F5344CB8AC3E}">
        <p14:creationId xmlns:p14="http://schemas.microsoft.com/office/powerpoint/2010/main" val="209839980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一般指令模式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i</a:t>
            </a:r>
            <a:r>
              <a:rPr kumimoji="1" lang="zh-TW" altLang="en-US" dirty="0"/>
              <a:t>：從目前游標所在位置開始插入（輸入）</a:t>
            </a:r>
            <a:endParaRPr kumimoji="1" lang="en-US" altLang="zh-TW" dirty="0"/>
          </a:p>
          <a:p>
            <a:r>
              <a:rPr kumimoji="1" lang="zh-TW" altLang="en-US" dirty="0"/>
              <a:t>「</a:t>
            </a:r>
            <a:r>
              <a:rPr kumimoji="1" lang="en-US" altLang="zh-TW" dirty="0"/>
              <a:t>ESC</a:t>
            </a:r>
            <a:r>
              <a:rPr kumimoji="1" lang="zh-TW" altLang="en-US" dirty="0"/>
              <a:t>」：退出一般模式</a:t>
            </a:r>
          </a:p>
        </p:txBody>
      </p:sp>
    </p:spTree>
    <p:extLst>
      <p:ext uri="{BB962C8B-B14F-4D97-AF65-F5344CB8AC3E}">
        <p14:creationId xmlns:p14="http://schemas.microsoft.com/office/powerpoint/2010/main" val="75549415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指令模式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:w</a:t>
            </a:r>
            <a:r>
              <a:rPr kumimoji="1" lang="zh-TW" altLang="en-US" dirty="0"/>
              <a:t>，寫入檔案</a:t>
            </a:r>
            <a:endParaRPr kumimoji="1" lang="en-US" altLang="zh-TW" dirty="0"/>
          </a:p>
          <a:p>
            <a:r>
              <a:rPr kumimoji="1" lang="en-US" altLang="zh-TW" dirty="0"/>
              <a:t>:w!</a:t>
            </a:r>
            <a:r>
              <a:rPr kumimoji="1" lang="zh-TW" altLang="en-US" dirty="0"/>
              <a:t>，強制寫入檔案</a:t>
            </a:r>
            <a:endParaRPr kumimoji="1" lang="en-US" altLang="zh-TW" dirty="0"/>
          </a:p>
          <a:p>
            <a:r>
              <a:rPr kumimoji="1" lang="en-US" altLang="zh-TW" dirty="0"/>
              <a:t>:q</a:t>
            </a:r>
            <a:r>
              <a:rPr kumimoji="1" lang="zh-TW" altLang="en-US" dirty="0"/>
              <a:t>，離開</a:t>
            </a:r>
            <a:r>
              <a:rPr kumimoji="1" lang="en-US" altLang="zh-TW" dirty="0"/>
              <a:t>vim</a:t>
            </a:r>
          </a:p>
          <a:p>
            <a:r>
              <a:rPr kumimoji="1" lang="en-US" altLang="zh-TW" dirty="0"/>
              <a:t>:q!</a:t>
            </a:r>
            <a:r>
              <a:rPr kumimoji="1" lang="zh-TW" altLang="en-US" dirty="0"/>
              <a:t>，強制離開</a:t>
            </a:r>
            <a:r>
              <a:rPr kumimoji="1" lang="en-US" altLang="zh-TW" dirty="0"/>
              <a:t>vim</a:t>
            </a:r>
          </a:p>
          <a:p>
            <a:r>
              <a:rPr kumimoji="1" lang="en-US" altLang="zh-TW" dirty="0"/>
              <a:t>:</a:t>
            </a:r>
            <a:r>
              <a:rPr kumimoji="1" lang="en-US" altLang="zh-TW" dirty="0" err="1"/>
              <a:t>wq</a:t>
            </a:r>
            <a:r>
              <a:rPr kumimoji="1" lang="zh-TW" altLang="en-US" dirty="0"/>
              <a:t>，寫入檔案並離開</a:t>
            </a:r>
            <a:endParaRPr kumimoji="1"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714701510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寫程式碼常用指令</a:t>
            </a:r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69950" y="2007394"/>
            <a:ext cx="5118100" cy="3987800"/>
          </a:xfrm>
          <a:prstGeom prst="rect">
            <a:avLst/>
          </a:prstGeom>
        </p:spPr>
      </p:pic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kumimoji="1" lang="en-US" altLang="zh-TW" dirty="0" err="1"/>
              <a:t>Ctr</a:t>
            </a:r>
            <a:r>
              <a:rPr kumimoji="1" lang="en-US" altLang="zh-TW" dirty="0"/>
              <a:t>-n</a:t>
            </a:r>
            <a:r>
              <a:rPr kumimoji="1" lang="zh-TW" altLang="en-US" dirty="0"/>
              <a:t>：自動補上該字</a:t>
            </a:r>
          </a:p>
        </p:txBody>
      </p:sp>
    </p:spTree>
    <p:extLst>
      <p:ext uri="{BB962C8B-B14F-4D97-AF65-F5344CB8AC3E}">
        <p14:creationId xmlns:p14="http://schemas.microsoft.com/office/powerpoint/2010/main" val="15818993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gcc</a:t>
            </a:r>
            <a:r>
              <a:rPr kumimoji="1" lang="en-US" altLang="zh-TW" dirty="0"/>
              <a:t> </a:t>
            </a:r>
            <a:r>
              <a:rPr kumimoji="1" lang="zh-TW" altLang="en-US" dirty="0"/>
              <a:t>與 </a:t>
            </a:r>
            <a:r>
              <a:rPr kumimoji="1" lang="en-US" altLang="zh-TW" dirty="0" err="1"/>
              <a:t>gdb</a:t>
            </a:r>
            <a:endParaRPr kumimoji="1" lang="zh-TW" altLang="en-US" dirty="0"/>
          </a:p>
        </p:txBody>
      </p:sp>
      <p:sp>
        <p:nvSpPr>
          <p:cNvPr id="5" name="文字版面配置區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9990797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gcc</a:t>
            </a:r>
            <a:r>
              <a:rPr kumimoji="1" lang="zh-TW" altLang="en-US" dirty="0"/>
              <a:t>常用的編譯參數</a:t>
            </a:r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kumimoji="1" lang="en-US" altLang="zh-TW" dirty="0" err="1"/>
              <a:t>gcc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xxx.c</a:t>
            </a:r>
            <a:endParaRPr kumimoji="1" lang="en-US" altLang="zh-TW" dirty="0"/>
          </a:p>
          <a:p>
            <a:pPr lvl="1"/>
            <a:r>
              <a:rPr kumimoji="1" lang="en-US" altLang="zh-TW" dirty="0" err="1"/>
              <a:t>xxx.c</a:t>
            </a:r>
            <a:r>
              <a:rPr kumimoji="1" lang="zh-TW" altLang="en-US" dirty="0"/>
              <a:t>必需內含</a:t>
            </a:r>
            <a:r>
              <a:rPr kumimoji="1" lang="en-US" altLang="zh-TW" dirty="0"/>
              <a:t>main function</a:t>
            </a:r>
            <a:r>
              <a:rPr kumimoji="1" lang="zh-TW" altLang="en-US" dirty="0"/>
              <a:t>，編譯以後產生的執行檔檔名為</a:t>
            </a:r>
            <a:r>
              <a:rPr kumimoji="1" lang="en-US" altLang="zh-TW" dirty="0" err="1"/>
              <a:t>a.out</a:t>
            </a:r>
            <a:endParaRPr kumimoji="1" lang="en-US" altLang="zh-TW" dirty="0"/>
          </a:p>
          <a:p>
            <a:r>
              <a:rPr kumimoji="1" lang="en-US" altLang="zh-TW" dirty="0" err="1"/>
              <a:t>gcc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xxx.c</a:t>
            </a:r>
            <a:r>
              <a:rPr kumimoji="1" lang="en-US" altLang="zh-TW" dirty="0"/>
              <a:t> -o exec</a:t>
            </a:r>
          </a:p>
          <a:p>
            <a:pPr lvl="1"/>
            <a:r>
              <a:rPr kumimoji="1" lang="en-US" altLang="zh-TW" dirty="0" err="1"/>
              <a:t>xxx.c</a:t>
            </a:r>
            <a:r>
              <a:rPr kumimoji="1" lang="zh-TW" altLang="en-US" dirty="0"/>
              <a:t>必需內含</a:t>
            </a:r>
            <a:r>
              <a:rPr kumimoji="1" lang="en-US" altLang="zh-TW" dirty="0"/>
              <a:t>main function</a:t>
            </a:r>
            <a:r>
              <a:rPr kumimoji="1" lang="zh-TW" altLang="en-US" dirty="0"/>
              <a:t>，編譯以後產生的執行檔檔名為</a:t>
            </a:r>
            <a:r>
              <a:rPr kumimoji="1" lang="en-US" altLang="zh-TW" dirty="0"/>
              <a:t>exec</a:t>
            </a:r>
          </a:p>
          <a:p>
            <a:r>
              <a:rPr kumimoji="1" lang="en-US" altLang="zh-TW" dirty="0" err="1"/>
              <a:t>gcc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xxx.c</a:t>
            </a:r>
            <a:r>
              <a:rPr kumimoji="1" lang="en-US" altLang="zh-TW" dirty="0"/>
              <a:t> -O3</a:t>
            </a:r>
          </a:p>
          <a:p>
            <a:pPr lvl="1"/>
            <a:r>
              <a:rPr kumimoji="1" lang="en-US" altLang="zh-TW" dirty="0" err="1"/>
              <a:t>xxx.c</a:t>
            </a:r>
            <a:r>
              <a:rPr kumimoji="1" lang="zh-TW" altLang="en-US" dirty="0"/>
              <a:t>必需內含</a:t>
            </a:r>
            <a:r>
              <a:rPr kumimoji="1" lang="en-US" altLang="zh-TW" dirty="0"/>
              <a:t>main function</a:t>
            </a:r>
            <a:r>
              <a:rPr kumimoji="1" lang="zh-TW" altLang="en-US" dirty="0"/>
              <a:t>，啟動最佳化，</a:t>
            </a:r>
            <a:r>
              <a:rPr kumimoji="1" lang="en-US" altLang="zh-TW" dirty="0"/>
              <a:t>O</a:t>
            </a:r>
            <a:r>
              <a:rPr kumimoji="1" lang="zh-TW" altLang="en-US" dirty="0"/>
              <a:t>後面可以為</a:t>
            </a:r>
            <a:r>
              <a:rPr kumimoji="1" lang="en-US" altLang="zh-TW" dirty="0"/>
              <a:t>1, 2, 3, g, fast, s</a:t>
            </a:r>
          </a:p>
          <a:p>
            <a:pPr lvl="1"/>
            <a:r>
              <a:rPr kumimoji="1" lang="zh-CN" altLang="en-US" dirty="0"/>
              <a:t>請參考：</a:t>
            </a:r>
            <a:r>
              <a:rPr kumimoji="1" lang="en-US" altLang="zh-TW" dirty="0"/>
              <a:t>https://</a:t>
            </a:r>
            <a:r>
              <a:rPr kumimoji="1" lang="en-US" altLang="zh-TW" dirty="0" err="1"/>
              <a:t>www.zhihu.com</a:t>
            </a:r>
            <a:r>
              <a:rPr kumimoji="1" lang="en-US" altLang="zh-TW" dirty="0"/>
              <a:t>/question/27090458</a:t>
            </a:r>
          </a:p>
          <a:p>
            <a:r>
              <a:rPr kumimoji="1" lang="en-US" altLang="zh-TW" dirty="0" err="1"/>
              <a:t>gcc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xxx.c</a:t>
            </a:r>
            <a:r>
              <a:rPr kumimoji="1" lang="en-US" altLang="zh-TW" dirty="0"/>
              <a:t> –</a:t>
            </a:r>
            <a:r>
              <a:rPr kumimoji="1" lang="en-US" altLang="zh-TW" dirty="0" err="1"/>
              <a:t>ansi</a:t>
            </a:r>
            <a:endParaRPr kumimoji="1" lang="en-US" altLang="zh-TW" dirty="0"/>
          </a:p>
          <a:p>
            <a:pPr lvl="1"/>
            <a:r>
              <a:rPr kumimoji="1" lang="en-US" altLang="zh-TW" dirty="0" err="1"/>
              <a:t>xxx.c</a:t>
            </a:r>
            <a:r>
              <a:rPr kumimoji="1" lang="zh-TW" altLang="en-US" dirty="0"/>
              <a:t>必須使用標準的</a:t>
            </a:r>
            <a:r>
              <a:rPr kumimoji="1" lang="en-US" altLang="zh-TW" dirty="0"/>
              <a:t>ANSI C</a:t>
            </a:r>
            <a:r>
              <a:rPr kumimoji="1" lang="zh-TW" altLang="en-US" dirty="0"/>
              <a:t>撰寫，所有</a:t>
            </a:r>
            <a:r>
              <a:rPr kumimoji="1" lang="en-US" altLang="zh-TW" dirty="0" err="1"/>
              <a:t>gcc</a:t>
            </a:r>
            <a:r>
              <a:rPr kumimoji="1" lang="zh-TW" altLang="en-US" dirty="0"/>
              <a:t>的擴充語法都不可以使用，相當於</a:t>
            </a:r>
            <a:r>
              <a:rPr kumimoji="1" lang="en-US" altLang="zh-TW" dirty="0"/>
              <a:t> -</a:t>
            </a:r>
            <a:r>
              <a:rPr kumimoji="1" lang="en-US" altLang="zh-TW" dirty="0" err="1"/>
              <a:t>std</a:t>
            </a:r>
            <a:r>
              <a:rPr kumimoji="1" lang="en-US" altLang="zh-TW" dirty="0"/>
              <a:t>=c89</a:t>
            </a:r>
          </a:p>
          <a:p>
            <a:pPr lvl="1"/>
            <a:r>
              <a:rPr kumimoji="1" lang="zh-CN" altLang="en-US" dirty="0"/>
              <a:t>預設是：</a:t>
            </a:r>
            <a:r>
              <a:rPr kumimoji="1" lang="en-US" altLang="zh-CN" dirty="0"/>
              <a:t>-</a:t>
            </a:r>
            <a:r>
              <a:rPr kumimoji="1" lang="en-US" altLang="zh-CN" dirty="0" err="1"/>
              <a:t>std</a:t>
            </a:r>
            <a:r>
              <a:rPr kumimoji="1" lang="en" altLang="zh-CN" dirty="0"/>
              <a:t>=</a:t>
            </a:r>
            <a:r>
              <a:rPr lang="en" altLang="zh-TW" dirty="0"/>
              <a:t>gnu99</a:t>
            </a:r>
            <a:endParaRPr kumimoji="1" lang="en-US" altLang="zh-TW" dirty="0"/>
          </a:p>
          <a:p>
            <a:r>
              <a:rPr kumimoji="1" lang="en-US" altLang="zh-TW" dirty="0" err="1"/>
              <a:t>gcc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xxx.c</a:t>
            </a:r>
            <a:r>
              <a:rPr kumimoji="1" lang="en-US" altLang="zh-TW" dirty="0"/>
              <a:t> –g</a:t>
            </a:r>
          </a:p>
          <a:p>
            <a:pPr lvl="1"/>
            <a:r>
              <a:rPr kumimoji="1" lang="zh-TW" altLang="en-US" dirty="0"/>
              <a:t>產生的執行檔案可以用</a:t>
            </a:r>
            <a:r>
              <a:rPr kumimoji="1" lang="en-US" altLang="zh-TW" dirty="0" err="1"/>
              <a:t>gdb</a:t>
            </a:r>
            <a:r>
              <a:rPr kumimoji="1" lang="zh-TW" altLang="en-US" dirty="0"/>
              <a:t>除錯</a:t>
            </a:r>
            <a:endParaRPr kumimoji="1" lang="en-US" altLang="zh-TW" dirty="0"/>
          </a:p>
          <a:p>
            <a:r>
              <a:rPr kumimoji="1" lang="en-US" altLang="zh-TW" dirty="0" err="1"/>
              <a:t>gcc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xxx.c</a:t>
            </a:r>
            <a:r>
              <a:rPr kumimoji="1" lang="en-US" altLang="zh-TW" dirty="0"/>
              <a:t> -</a:t>
            </a:r>
            <a:r>
              <a:rPr kumimoji="1" lang="en-US" altLang="zh-TW" dirty="0" err="1"/>
              <a:t>pg</a:t>
            </a:r>
            <a:endParaRPr kumimoji="1" lang="en-US" altLang="zh-TW" dirty="0"/>
          </a:p>
          <a:p>
            <a:pPr lvl="1"/>
            <a:r>
              <a:rPr kumimoji="1" lang="zh-TW" altLang="en-US" dirty="0"/>
              <a:t>產生的執行檔案可以用</a:t>
            </a:r>
            <a:r>
              <a:rPr kumimoji="1" lang="en-US" altLang="zh-TW" dirty="0" err="1"/>
              <a:t>gprofile</a:t>
            </a:r>
            <a:r>
              <a:rPr kumimoji="1" lang="zh-TW" altLang="en-US" dirty="0"/>
              <a:t>量測效能</a:t>
            </a:r>
            <a:endParaRPr kumimoji="1"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0112477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TW" b="1" dirty="0" err="1"/>
              <a:t>pointer.c</a:t>
            </a:r>
            <a:r>
              <a:rPr lang="zh-TW" altLang="en-US" b="1" dirty="0"/>
              <a:t>，</a:t>
            </a:r>
            <a:r>
              <a:rPr kumimoji="1" lang="zh-TW" altLang="en-US" dirty="0"/>
              <a:t>一個簡單但錯誤的例子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mr-IN" altLang="zh-TW" dirty="0">
                <a:solidFill>
                  <a:srgbClr val="78492A"/>
                </a:solidFill>
                <a:latin typeface="Menlo" charset="0"/>
              </a:rPr>
              <a:t>#</a:t>
            </a:r>
            <a:r>
              <a:rPr lang="mr-IN" altLang="zh-TW" dirty="0" err="1">
                <a:solidFill>
                  <a:srgbClr val="78492A"/>
                </a:solidFill>
                <a:latin typeface="Menlo" charset="0"/>
              </a:rPr>
              <a:t>include</a:t>
            </a:r>
            <a:r>
              <a:rPr lang="mr-IN" altLang="zh-TW" dirty="0">
                <a:solidFill>
                  <a:srgbClr val="78492A"/>
                </a:solidFill>
                <a:latin typeface="Menlo" charset="0"/>
              </a:rPr>
              <a:t> </a:t>
            </a:r>
            <a:r>
              <a:rPr lang="mr-IN" altLang="zh-TW" dirty="0">
                <a:solidFill>
                  <a:srgbClr val="D12F1B"/>
                </a:solidFill>
                <a:latin typeface="Menlo" charset="0"/>
              </a:rPr>
              <a:t>&lt;</a:t>
            </a:r>
            <a:r>
              <a:rPr lang="mr-IN" altLang="zh-TW" dirty="0" err="1">
                <a:solidFill>
                  <a:srgbClr val="D12F1B"/>
                </a:solidFill>
                <a:latin typeface="Menlo" charset="0"/>
              </a:rPr>
              <a:t>stdio.h</a:t>
            </a:r>
            <a:r>
              <a:rPr lang="mr-IN" altLang="zh-TW" dirty="0">
                <a:solidFill>
                  <a:srgbClr val="D12F1B"/>
                </a:solidFill>
                <a:latin typeface="Menlo" charset="0"/>
              </a:rPr>
              <a:t>&gt;</a:t>
            </a:r>
            <a:endParaRPr lang="mr-IN" altLang="zh-TW" dirty="0">
              <a:solidFill>
                <a:srgbClr val="78492A"/>
              </a:solidFill>
              <a:latin typeface="Menlo" charset="0"/>
            </a:endParaRPr>
          </a:p>
          <a:p>
            <a:pPr marL="0" indent="0">
              <a:buNone/>
            </a:pPr>
            <a:r>
              <a:rPr lang="mr-IN" altLang="zh-TW" dirty="0">
                <a:solidFill>
                  <a:srgbClr val="78492A"/>
                </a:solidFill>
                <a:latin typeface="Menlo" charset="0"/>
              </a:rPr>
              <a:t>#</a:t>
            </a:r>
            <a:r>
              <a:rPr lang="mr-IN" altLang="zh-TW" dirty="0" err="1">
                <a:solidFill>
                  <a:srgbClr val="78492A"/>
                </a:solidFill>
                <a:latin typeface="Menlo" charset="0"/>
              </a:rPr>
              <a:t>include</a:t>
            </a:r>
            <a:r>
              <a:rPr lang="mr-IN" altLang="zh-TW" dirty="0">
                <a:solidFill>
                  <a:srgbClr val="78492A"/>
                </a:solidFill>
                <a:latin typeface="Menlo" charset="0"/>
              </a:rPr>
              <a:t> </a:t>
            </a:r>
            <a:r>
              <a:rPr lang="mr-IN" altLang="zh-TW" dirty="0">
                <a:solidFill>
                  <a:srgbClr val="D12F1B"/>
                </a:solidFill>
                <a:latin typeface="Menlo" charset="0"/>
              </a:rPr>
              <a:t>&lt;</a:t>
            </a:r>
            <a:r>
              <a:rPr lang="mr-IN" altLang="zh-TW" dirty="0" err="1">
                <a:solidFill>
                  <a:srgbClr val="D12F1B"/>
                </a:solidFill>
                <a:latin typeface="Menlo" charset="0"/>
              </a:rPr>
              <a:t>stdlib.h</a:t>
            </a:r>
            <a:r>
              <a:rPr lang="mr-IN" altLang="zh-TW" dirty="0">
                <a:solidFill>
                  <a:srgbClr val="D12F1B"/>
                </a:solidFill>
                <a:latin typeface="Menlo" charset="0"/>
              </a:rPr>
              <a:t>&gt;</a:t>
            </a:r>
          </a:p>
          <a:p>
            <a:pPr marL="0" indent="0">
              <a:buNone/>
            </a:pPr>
            <a:br>
              <a:rPr lang="mr-IN" altLang="zh-TW" dirty="0">
                <a:solidFill>
                  <a:srgbClr val="000000"/>
                </a:solidFill>
                <a:latin typeface="Menlo" charset="0"/>
              </a:rPr>
            </a:br>
            <a:endParaRPr lang="mr-IN" altLang="zh-TW" dirty="0">
              <a:solidFill>
                <a:srgbClr val="000000"/>
              </a:solidFill>
              <a:latin typeface="Menlo" charset="0"/>
            </a:endParaRPr>
          </a:p>
          <a:p>
            <a:pPr marL="0" indent="0">
              <a:buNone/>
            </a:pPr>
            <a:r>
              <a:rPr lang="mr-IN" altLang="zh-TW" dirty="0" err="1">
                <a:solidFill>
                  <a:srgbClr val="BA2DA2"/>
                </a:solidFill>
                <a:latin typeface="Menlo" charset="0"/>
              </a:rPr>
              <a:t>int</a:t>
            </a:r>
            <a:r>
              <a:rPr lang="mr-IN" altLang="zh-TW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mr-IN" altLang="zh-TW" dirty="0" err="1">
                <a:solidFill>
                  <a:srgbClr val="000000"/>
                </a:solidFill>
                <a:latin typeface="Menlo" charset="0"/>
              </a:rPr>
              <a:t>main</a:t>
            </a:r>
            <a:r>
              <a:rPr lang="mr-IN" altLang="zh-TW" dirty="0">
                <a:solidFill>
                  <a:srgbClr val="000000"/>
                </a:solidFill>
                <a:latin typeface="Menlo" charset="0"/>
              </a:rPr>
              <a:t> () {</a:t>
            </a:r>
          </a:p>
          <a:p>
            <a:pPr marL="0" indent="0">
              <a:buNone/>
            </a:pPr>
            <a:r>
              <a:rPr lang="mr-IN" altLang="zh-TW" dirty="0">
                <a:solidFill>
                  <a:srgbClr val="000000"/>
                </a:solidFill>
                <a:latin typeface="Menlo" charset="0"/>
              </a:rPr>
              <a:t>    </a:t>
            </a:r>
            <a:r>
              <a:rPr lang="mr-IN" altLang="zh-TW" dirty="0" err="1">
                <a:solidFill>
                  <a:srgbClr val="BA2DA2"/>
                </a:solidFill>
                <a:latin typeface="Menlo" charset="0"/>
              </a:rPr>
              <a:t>int</a:t>
            </a:r>
            <a:r>
              <a:rPr lang="mr-IN" altLang="zh-TW" dirty="0">
                <a:solidFill>
                  <a:srgbClr val="000000"/>
                </a:solidFill>
                <a:latin typeface="Menlo" charset="0"/>
              </a:rPr>
              <a:t> *</a:t>
            </a:r>
            <a:r>
              <a:rPr lang="mr-IN" altLang="zh-TW" dirty="0" err="1">
                <a:solidFill>
                  <a:srgbClr val="000000"/>
                </a:solidFill>
                <a:latin typeface="Menlo" charset="0"/>
              </a:rPr>
              <a:t>p</a:t>
            </a:r>
            <a:r>
              <a:rPr lang="mr-IN" altLang="zh-TW" dirty="0">
                <a:solidFill>
                  <a:srgbClr val="000000"/>
                </a:solidFill>
                <a:latin typeface="Menlo" charset="0"/>
              </a:rPr>
              <a:t>; </a:t>
            </a:r>
            <a:r>
              <a:rPr lang="mr-IN" altLang="zh-TW" dirty="0">
                <a:solidFill>
                  <a:srgbClr val="008400"/>
                </a:solidFill>
                <a:latin typeface="Menlo" charset="0"/>
              </a:rPr>
              <a:t>/*</a:t>
            </a:r>
            <a:r>
              <a:rPr lang="zh-TW" altLang="mr-IN" dirty="0">
                <a:solidFill>
                  <a:srgbClr val="008400"/>
                </a:solidFill>
              </a:rPr>
              <a:t>指標未給初始值</a:t>
            </a:r>
            <a:r>
              <a:rPr lang="mr-IN" altLang="zh-TW" dirty="0">
                <a:solidFill>
                  <a:srgbClr val="008400"/>
                </a:solidFill>
                <a:latin typeface="Menlo" charset="0"/>
              </a:rPr>
              <a:t>*/</a:t>
            </a:r>
          </a:p>
          <a:p>
            <a:pPr marL="0" indent="0">
              <a:buNone/>
            </a:pPr>
            <a:r>
              <a:rPr lang="mr-IN" altLang="zh-TW" dirty="0">
                <a:solidFill>
                  <a:srgbClr val="000000"/>
                </a:solidFill>
                <a:latin typeface="Menlo" charset="0"/>
              </a:rPr>
              <a:t>    </a:t>
            </a:r>
            <a:r>
              <a:rPr lang="mr-IN" altLang="zh-TW" dirty="0" err="1">
                <a:solidFill>
                  <a:srgbClr val="BA2DA2"/>
                </a:solidFill>
                <a:latin typeface="Menlo" charset="0"/>
              </a:rPr>
              <a:t>int</a:t>
            </a:r>
            <a:r>
              <a:rPr lang="mr-IN" altLang="zh-TW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mr-IN" altLang="zh-TW" dirty="0" err="1">
                <a:solidFill>
                  <a:srgbClr val="000000"/>
                </a:solidFill>
                <a:latin typeface="Menlo" charset="0"/>
              </a:rPr>
              <a:t>ret</a:t>
            </a:r>
            <a:r>
              <a:rPr lang="mr-IN" altLang="zh-TW" dirty="0">
                <a:solidFill>
                  <a:srgbClr val="000000"/>
                </a:solidFill>
                <a:latin typeface="Menlo" charset="0"/>
              </a:rPr>
              <a:t>;</a:t>
            </a:r>
          </a:p>
          <a:p>
            <a:pPr marL="0" indent="0">
              <a:buNone/>
            </a:pPr>
            <a:r>
              <a:rPr lang="mr-IN" altLang="zh-TW" dirty="0">
                <a:solidFill>
                  <a:srgbClr val="000000"/>
                </a:solidFill>
                <a:latin typeface="Menlo" charset="0"/>
              </a:rPr>
              <a:t>    </a:t>
            </a:r>
            <a:r>
              <a:rPr lang="mr-IN" altLang="zh-TW" dirty="0" err="1">
                <a:solidFill>
                  <a:srgbClr val="000000"/>
                </a:solidFill>
                <a:latin typeface="Menlo" charset="0"/>
              </a:rPr>
              <a:t>ret</a:t>
            </a:r>
            <a:r>
              <a:rPr lang="mr-IN" altLang="zh-TW" dirty="0">
                <a:solidFill>
                  <a:srgbClr val="000000"/>
                </a:solidFill>
                <a:latin typeface="Menlo" charset="0"/>
              </a:rPr>
              <a:t> = </a:t>
            </a:r>
            <a:r>
              <a:rPr lang="mr-IN" altLang="zh-TW" dirty="0" err="1">
                <a:solidFill>
                  <a:srgbClr val="000000"/>
                </a:solidFill>
                <a:latin typeface="Menlo" charset="0"/>
              </a:rPr>
              <a:t>scanf</a:t>
            </a:r>
            <a:r>
              <a:rPr lang="mr-IN" altLang="zh-TW" dirty="0">
                <a:solidFill>
                  <a:srgbClr val="000000"/>
                </a:solidFill>
                <a:latin typeface="Menlo" charset="0"/>
              </a:rPr>
              <a:t>(</a:t>
            </a:r>
            <a:r>
              <a:rPr lang="mr-IN" altLang="zh-TW" dirty="0">
                <a:solidFill>
                  <a:srgbClr val="D12F1B"/>
                </a:solidFill>
                <a:latin typeface="Menlo" charset="0"/>
              </a:rPr>
              <a:t>"%</a:t>
            </a:r>
            <a:r>
              <a:rPr lang="mr-IN" altLang="zh-TW" dirty="0" err="1">
                <a:solidFill>
                  <a:srgbClr val="D12F1B"/>
                </a:solidFill>
                <a:latin typeface="Menlo" charset="0"/>
              </a:rPr>
              <a:t>d</a:t>
            </a:r>
            <a:r>
              <a:rPr lang="mr-IN" altLang="zh-TW" dirty="0">
                <a:solidFill>
                  <a:srgbClr val="D12F1B"/>
                </a:solidFill>
                <a:latin typeface="Menlo" charset="0"/>
              </a:rPr>
              <a:t>"</a:t>
            </a:r>
            <a:r>
              <a:rPr lang="mr-IN" altLang="zh-TW" dirty="0">
                <a:solidFill>
                  <a:srgbClr val="000000"/>
                </a:solidFill>
                <a:latin typeface="Menlo" charset="0"/>
              </a:rPr>
              <a:t>, </a:t>
            </a:r>
            <a:r>
              <a:rPr lang="mr-IN" altLang="zh-TW" dirty="0" err="1">
                <a:solidFill>
                  <a:srgbClr val="000000"/>
                </a:solidFill>
                <a:latin typeface="Menlo" charset="0"/>
              </a:rPr>
              <a:t>p</a:t>
            </a:r>
            <a:r>
              <a:rPr lang="mr-IN" altLang="zh-TW" dirty="0">
                <a:solidFill>
                  <a:srgbClr val="000000"/>
                </a:solidFill>
                <a:latin typeface="Menlo" charset="0"/>
              </a:rPr>
              <a:t>);</a:t>
            </a:r>
          </a:p>
          <a:p>
            <a:pPr marL="0" indent="0">
              <a:buNone/>
            </a:pPr>
            <a:r>
              <a:rPr lang="mr-IN" altLang="zh-TW" dirty="0">
                <a:solidFill>
                  <a:srgbClr val="000000"/>
                </a:solidFill>
                <a:latin typeface="Menlo" charset="0"/>
              </a:rPr>
              <a:t>    </a:t>
            </a:r>
            <a:r>
              <a:rPr lang="mr-IN" altLang="zh-TW" dirty="0" err="1">
                <a:solidFill>
                  <a:srgbClr val="000000"/>
                </a:solidFill>
                <a:latin typeface="Menlo" charset="0"/>
              </a:rPr>
              <a:t>printf</a:t>
            </a:r>
            <a:r>
              <a:rPr lang="mr-IN" altLang="zh-TW" dirty="0">
                <a:solidFill>
                  <a:srgbClr val="000000"/>
                </a:solidFill>
                <a:latin typeface="Menlo" charset="0"/>
              </a:rPr>
              <a:t>(</a:t>
            </a:r>
            <a:r>
              <a:rPr lang="mr-IN" altLang="zh-TW" dirty="0">
                <a:solidFill>
                  <a:srgbClr val="D12F1B"/>
                </a:solidFill>
                <a:latin typeface="Menlo" charset="0"/>
              </a:rPr>
              <a:t>"</a:t>
            </a:r>
            <a:r>
              <a:rPr lang="mr-IN" altLang="zh-TW" dirty="0" err="1">
                <a:solidFill>
                  <a:srgbClr val="D12F1B"/>
                </a:solidFill>
                <a:latin typeface="Menlo" charset="0"/>
              </a:rPr>
              <a:t>ret</a:t>
            </a:r>
            <a:r>
              <a:rPr lang="mr-IN" altLang="zh-TW" dirty="0">
                <a:solidFill>
                  <a:srgbClr val="D12F1B"/>
                </a:solidFill>
                <a:latin typeface="Menlo" charset="0"/>
              </a:rPr>
              <a:t> = %</a:t>
            </a:r>
            <a:r>
              <a:rPr lang="mr-IN" altLang="zh-TW" dirty="0" err="1">
                <a:solidFill>
                  <a:srgbClr val="D12F1B"/>
                </a:solidFill>
                <a:latin typeface="Menlo" charset="0"/>
              </a:rPr>
              <a:t>d</a:t>
            </a:r>
            <a:r>
              <a:rPr lang="mr-IN" altLang="zh-TW" dirty="0">
                <a:solidFill>
                  <a:srgbClr val="D12F1B"/>
                </a:solidFill>
                <a:latin typeface="Menlo" charset="0"/>
              </a:rPr>
              <a:t>, %</a:t>
            </a:r>
            <a:r>
              <a:rPr lang="mr-IN" altLang="zh-TW" dirty="0" err="1">
                <a:solidFill>
                  <a:srgbClr val="D12F1B"/>
                </a:solidFill>
                <a:latin typeface="Menlo" charset="0"/>
              </a:rPr>
              <a:t>d</a:t>
            </a:r>
            <a:r>
              <a:rPr lang="mr-IN" altLang="zh-TW" dirty="0">
                <a:solidFill>
                  <a:srgbClr val="D12F1B"/>
                </a:solidFill>
                <a:latin typeface="Menlo" charset="0"/>
              </a:rPr>
              <a:t>"</a:t>
            </a:r>
            <a:r>
              <a:rPr lang="mr-IN" altLang="zh-TW" dirty="0">
                <a:solidFill>
                  <a:srgbClr val="000000"/>
                </a:solidFill>
                <a:latin typeface="Menlo" charset="0"/>
              </a:rPr>
              <a:t>, </a:t>
            </a:r>
            <a:r>
              <a:rPr lang="mr-IN" altLang="zh-TW" dirty="0" err="1">
                <a:solidFill>
                  <a:srgbClr val="000000"/>
                </a:solidFill>
                <a:latin typeface="Menlo" charset="0"/>
              </a:rPr>
              <a:t>ret</a:t>
            </a:r>
            <a:r>
              <a:rPr lang="mr-IN" altLang="zh-TW" dirty="0">
                <a:solidFill>
                  <a:srgbClr val="000000"/>
                </a:solidFill>
                <a:latin typeface="Menlo" charset="0"/>
              </a:rPr>
              <a:t>, *</a:t>
            </a:r>
            <a:r>
              <a:rPr lang="mr-IN" altLang="zh-TW" dirty="0" err="1">
                <a:solidFill>
                  <a:srgbClr val="000000"/>
                </a:solidFill>
                <a:latin typeface="Menlo" charset="0"/>
              </a:rPr>
              <a:t>p</a:t>
            </a:r>
            <a:r>
              <a:rPr lang="mr-IN" altLang="zh-TW" dirty="0">
                <a:solidFill>
                  <a:srgbClr val="000000"/>
                </a:solidFill>
                <a:latin typeface="Menlo" charset="0"/>
              </a:rPr>
              <a:t>);</a:t>
            </a:r>
          </a:p>
          <a:p>
            <a:pPr marL="0" indent="0">
              <a:buNone/>
            </a:pPr>
            <a:r>
              <a:rPr lang="mr-IN" altLang="zh-TW" dirty="0">
                <a:solidFill>
                  <a:srgbClr val="000000"/>
                </a:solidFill>
                <a:latin typeface="Menlo" charset="0"/>
              </a:rPr>
              <a:t>}</a:t>
            </a:r>
          </a:p>
          <a:p>
            <a:pPr marL="0" indent="0">
              <a:buNone/>
            </a:pPr>
            <a:br>
              <a:rPr lang="mr-IN" altLang="zh-TW" dirty="0">
                <a:solidFill>
                  <a:srgbClr val="000000"/>
                </a:solidFill>
                <a:latin typeface="Menlo" charset="0"/>
              </a:rPr>
            </a:br>
            <a:endParaRPr lang="mr-IN" altLang="zh-TW" dirty="0">
              <a:solidFill>
                <a:srgbClr val="000000"/>
              </a:solidFill>
              <a:latin typeface="Menlo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endParaRPr kumimoji="1" lang="zh-TW" altLang="en-US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20086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編譯並除錯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$</a:t>
            </a:r>
            <a:r>
              <a:rPr kumimoji="1" lang="en-US" altLang="zh-TW" dirty="0" err="1">
                <a:latin typeface="Consolas" charset="0"/>
                <a:ea typeface="Consolas" charset="0"/>
                <a:cs typeface="Consolas" charset="0"/>
              </a:rPr>
              <a:t>gcc</a:t>
            </a: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TW" dirty="0" err="1">
                <a:latin typeface="Consolas" charset="0"/>
                <a:ea typeface="Consolas" charset="0"/>
                <a:cs typeface="Consolas" charset="0"/>
              </a:rPr>
              <a:t>pointer.c</a:t>
            </a: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 –g –o pointer</a:t>
            </a:r>
          </a:p>
          <a:p>
            <a:pPr marL="0" indent="0">
              <a:buNone/>
            </a:pP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$</a:t>
            </a:r>
            <a:r>
              <a:rPr kumimoji="1" lang="en-US" altLang="zh-TW" dirty="0" err="1">
                <a:latin typeface="Consolas" charset="0"/>
                <a:ea typeface="Consolas" charset="0"/>
                <a:cs typeface="Consolas" charset="0"/>
              </a:rPr>
              <a:t>gdb</a:t>
            </a: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 ./pointer</a:t>
            </a:r>
          </a:p>
          <a:p>
            <a:pPr marL="0" indent="0">
              <a:buNone/>
            </a:pPr>
            <a:r>
              <a:rPr kumimoji="1" lang="en-US" altLang="zh-TW" dirty="0" err="1">
                <a:latin typeface="Consolas" charset="0"/>
                <a:ea typeface="Consolas" charset="0"/>
                <a:cs typeface="Consolas" charset="0"/>
              </a:rPr>
              <a:t>shiwulo@ubuntu</a:t>
            </a: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:~/</a:t>
            </a:r>
            <a:r>
              <a:rPr kumimoji="1" lang="en-US" altLang="zh-TW" dirty="0" err="1">
                <a:latin typeface="Consolas" charset="0"/>
                <a:ea typeface="Consolas" charset="0"/>
                <a:cs typeface="Consolas" charset="0"/>
              </a:rPr>
              <a:t>sp</a:t>
            </a: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kumimoji="1" lang="en-US" altLang="zh-TW" dirty="0" err="1">
                <a:latin typeface="Consolas" charset="0"/>
                <a:ea typeface="Consolas" charset="0"/>
                <a:cs typeface="Consolas" charset="0"/>
              </a:rPr>
              <a:t>gdb</a:t>
            </a: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 ./pointer</a:t>
            </a:r>
          </a:p>
          <a:p>
            <a:pPr marL="0" indent="0">
              <a:buNone/>
            </a:pPr>
            <a:r>
              <a:rPr kumimoji="1" lang="en-US" altLang="zh-TW" dirty="0">
                <a:solidFill>
                  <a:srgbClr val="FFFF00"/>
                </a:solidFill>
                <a:latin typeface="Consolas" charset="0"/>
                <a:ea typeface="Consolas" charset="0"/>
                <a:cs typeface="Consolas" charset="0"/>
              </a:rPr>
              <a:t>/*</a:t>
            </a:r>
            <a:r>
              <a:rPr kumimoji="1" lang="zh-TW" altLang="en-US" dirty="0">
                <a:solidFill>
                  <a:srgbClr val="FFFF00"/>
                </a:solidFill>
                <a:latin typeface="Consolas" charset="0"/>
                <a:ea typeface="Consolas" charset="0"/>
                <a:cs typeface="Consolas" charset="0"/>
              </a:rPr>
              <a:t>一堆版權宣告訊息</a:t>
            </a:r>
            <a:r>
              <a:rPr kumimoji="1" lang="en-US" altLang="zh-TW" dirty="0">
                <a:solidFill>
                  <a:srgbClr val="FFFF00"/>
                </a:solidFill>
                <a:latin typeface="Consolas" charset="0"/>
                <a:ea typeface="Consolas" charset="0"/>
                <a:cs typeface="Consolas" charset="0"/>
              </a:rPr>
              <a:t>*/</a:t>
            </a:r>
          </a:p>
          <a:p>
            <a:pPr marL="0" indent="0">
              <a:buNone/>
            </a:pP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kumimoji="1" lang="en-US" altLang="zh-TW" dirty="0" err="1">
                <a:latin typeface="Consolas" charset="0"/>
                <a:ea typeface="Consolas" charset="0"/>
                <a:cs typeface="Consolas" charset="0"/>
              </a:rPr>
              <a:t>gdb</a:t>
            </a: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)b main		</a:t>
            </a:r>
            <a:r>
              <a:rPr kumimoji="1" lang="en-US" altLang="zh-TW" dirty="0">
                <a:solidFill>
                  <a:srgbClr val="FFFF00"/>
                </a:solidFill>
                <a:latin typeface="Consolas" charset="0"/>
                <a:ea typeface="Consolas" charset="0"/>
                <a:cs typeface="Consolas" charset="0"/>
              </a:rPr>
              <a:t>/*</a:t>
            </a:r>
            <a:r>
              <a:rPr kumimoji="1" lang="zh-TW" altLang="en-US" dirty="0">
                <a:solidFill>
                  <a:srgbClr val="FFFF00"/>
                </a:solidFill>
                <a:latin typeface="Consolas" charset="0"/>
                <a:ea typeface="Consolas" charset="0"/>
                <a:cs typeface="Consolas" charset="0"/>
              </a:rPr>
              <a:t>在</a:t>
            </a:r>
            <a:r>
              <a:rPr kumimoji="1" lang="en-US" altLang="zh-TW" dirty="0">
                <a:solidFill>
                  <a:srgbClr val="FFFF00"/>
                </a:solidFill>
                <a:latin typeface="Consolas" charset="0"/>
                <a:ea typeface="Consolas" charset="0"/>
                <a:cs typeface="Consolas" charset="0"/>
              </a:rPr>
              <a:t>main</a:t>
            </a:r>
            <a:r>
              <a:rPr kumimoji="1" lang="zh-TW" altLang="en-US" dirty="0">
                <a:solidFill>
                  <a:srgbClr val="FFFF00"/>
                </a:solidFill>
                <a:latin typeface="Consolas" charset="0"/>
                <a:ea typeface="Consolas" charset="0"/>
                <a:cs typeface="Consolas" charset="0"/>
              </a:rPr>
              <a:t>函數設定</a:t>
            </a:r>
            <a:r>
              <a:rPr kumimoji="1" lang="en-US" altLang="zh-TW" dirty="0">
                <a:solidFill>
                  <a:srgbClr val="FFFF00"/>
                </a:solidFill>
                <a:latin typeface="Consolas" charset="0"/>
                <a:ea typeface="Consolas" charset="0"/>
                <a:cs typeface="Consolas" charset="0"/>
              </a:rPr>
              <a:t>break point*/</a:t>
            </a:r>
          </a:p>
          <a:p>
            <a:pPr marL="0" indent="0">
              <a:buNone/>
            </a:pP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Breakpoint 1 at 0x4005a5: file </a:t>
            </a:r>
            <a:r>
              <a:rPr kumimoji="1" lang="en-US" altLang="zh-TW" dirty="0" err="1">
                <a:latin typeface="Consolas" charset="0"/>
                <a:ea typeface="Consolas" charset="0"/>
                <a:cs typeface="Consolas" charset="0"/>
              </a:rPr>
              <a:t>pointer.c</a:t>
            </a: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, line 6.</a:t>
            </a:r>
          </a:p>
          <a:p>
            <a:pPr marL="0" indent="0">
              <a:buNone/>
            </a:pP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kumimoji="1" lang="en-US" altLang="zh-TW" dirty="0" err="1">
                <a:latin typeface="Consolas" charset="0"/>
                <a:ea typeface="Consolas" charset="0"/>
                <a:cs typeface="Consolas" charset="0"/>
              </a:rPr>
              <a:t>gdb</a:t>
            </a: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)r			</a:t>
            </a:r>
            <a:r>
              <a:rPr kumimoji="1" lang="en-US" altLang="zh-TW" dirty="0">
                <a:solidFill>
                  <a:srgbClr val="FFFF00"/>
                </a:solidFill>
                <a:latin typeface="Consolas" charset="0"/>
                <a:ea typeface="Consolas" charset="0"/>
                <a:cs typeface="Consolas" charset="0"/>
              </a:rPr>
              <a:t>/*</a:t>
            </a:r>
            <a:r>
              <a:rPr kumimoji="1" lang="zh-TW" altLang="en-US" dirty="0">
                <a:solidFill>
                  <a:srgbClr val="FFFF00"/>
                </a:solidFill>
                <a:latin typeface="Consolas" charset="0"/>
                <a:ea typeface="Consolas" charset="0"/>
                <a:cs typeface="Consolas" charset="0"/>
              </a:rPr>
              <a:t>開始執行</a:t>
            </a:r>
            <a:r>
              <a:rPr kumimoji="1" lang="en-US" altLang="zh-TW" dirty="0">
                <a:solidFill>
                  <a:srgbClr val="FFFF00"/>
                </a:solidFill>
                <a:latin typeface="Consolas" charset="0"/>
                <a:ea typeface="Consolas" charset="0"/>
                <a:cs typeface="Consolas" charset="0"/>
              </a:rPr>
              <a:t>*/</a:t>
            </a:r>
          </a:p>
          <a:p>
            <a:pPr marL="0" indent="0">
              <a:buNone/>
            </a:pP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Starting program: /home/</a:t>
            </a:r>
            <a:r>
              <a:rPr kumimoji="1" lang="en-US" altLang="zh-TW" dirty="0" err="1">
                <a:latin typeface="Consolas" charset="0"/>
                <a:ea typeface="Consolas" charset="0"/>
                <a:cs typeface="Consolas" charset="0"/>
              </a:rPr>
              <a:t>shiwulo</a:t>
            </a: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kumimoji="1" lang="en-US" altLang="zh-TW" dirty="0" err="1">
                <a:latin typeface="Consolas" charset="0"/>
                <a:ea typeface="Consolas" charset="0"/>
                <a:cs typeface="Consolas" charset="0"/>
              </a:rPr>
              <a:t>sp</a:t>
            </a: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/pointer </a:t>
            </a:r>
          </a:p>
          <a:p>
            <a:pPr marL="0" indent="0">
              <a:buNone/>
            </a:pPr>
            <a:endParaRPr kumimoji="1" lang="en-US" altLang="zh-TW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Breakpoint 1, main () at pointer.c:6</a:t>
            </a:r>
          </a:p>
          <a:p>
            <a:pPr marL="0" indent="0">
              <a:buNone/>
            </a:pP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6		</a:t>
            </a:r>
            <a:r>
              <a:rPr kumimoji="1" lang="en-US" altLang="zh-TW" dirty="0" err="1">
                <a:latin typeface="Consolas" charset="0"/>
                <a:ea typeface="Consolas" charset="0"/>
                <a:cs typeface="Consolas" charset="0"/>
              </a:rPr>
              <a:t>scanf</a:t>
            </a: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(“%d”, p);		</a:t>
            </a:r>
            <a:r>
              <a:rPr kumimoji="1" lang="en-US" altLang="zh-TW" dirty="0">
                <a:solidFill>
                  <a:srgbClr val="FFFF00"/>
                </a:solidFill>
                <a:latin typeface="Consolas" charset="0"/>
                <a:ea typeface="Consolas" charset="0"/>
                <a:cs typeface="Consolas" charset="0"/>
              </a:rPr>
              <a:t>/*</a:t>
            </a:r>
            <a:r>
              <a:rPr kumimoji="1" lang="zh-TW" altLang="en-US" dirty="0">
                <a:solidFill>
                  <a:srgbClr val="FFFF00"/>
                </a:solidFill>
                <a:latin typeface="Consolas" charset="0"/>
                <a:ea typeface="Consolas" charset="0"/>
                <a:cs typeface="Consolas" charset="0"/>
              </a:rPr>
              <a:t>程式碼停在</a:t>
            </a:r>
            <a:r>
              <a:rPr kumimoji="1" lang="en-US" altLang="zh-TW" dirty="0">
                <a:solidFill>
                  <a:srgbClr val="FFFF00"/>
                </a:solidFill>
                <a:latin typeface="Consolas" charset="0"/>
                <a:ea typeface="Consolas" charset="0"/>
                <a:cs typeface="Consolas" charset="0"/>
              </a:rPr>
              <a:t>main</a:t>
            </a:r>
            <a:r>
              <a:rPr kumimoji="1" lang="zh-TW" altLang="en-US" dirty="0">
                <a:solidFill>
                  <a:srgbClr val="FFFF00"/>
                </a:solidFill>
                <a:latin typeface="Consolas" charset="0"/>
                <a:ea typeface="Consolas" charset="0"/>
                <a:cs typeface="Consolas" charset="0"/>
              </a:rPr>
              <a:t>函數的第一行</a:t>
            </a:r>
            <a:r>
              <a:rPr kumimoji="1" lang="en-US" altLang="zh-TW" dirty="0">
                <a:solidFill>
                  <a:srgbClr val="FFFF00"/>
                </a:solidFill>
                <a:latin typeface="Consolas" charset="0"/>
                <a:ea typeface="Consolas" charset="0"/>
                <a:cs typeface="Consolas" charset="0"/>
              </a:rPr>
              <a:t>*/</a:t>
            </a:r>
          </a:p>
        </p:txBody>
      </p:sp>
      <p:sp>
        <p:nvSpPr>
          <p:cNvPr id="4" name="文字方塊 3"/>
          <p:cNvSpPr txBox="1"/>
          <p:nvPr/>
        </p:nvSpPr>
        <p:spPr>
          <a:xfrm>
            <a:off x="7373074" y="6176963"/>
            <a:ext cx="43868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>
                <a:solidFill>
                  <a:srgbClr val="FF0000"/>
                </a:solidFill>
              </a:rPr>
              <a:t>請注意，</a:t>
            </a:r>
            <a:r>
              <a:rPr kumimoji="1" lang="zh-CN" altLang="en-US" dirty="0">
                <a:solidFill>
                  <a:srgbClr val="FF0000"/>
                </a:solidFill>
              </a:rPr>
              <a:t>黃</a:t>
            </a:r>
            <a:r>
              <a:rPr kumimoji="1" lang="zh-TW" altLang="en-US" dirty="0">
                <a:solidFill>
                  <a:srgbClr val="FF0000"/>
                </a:solidFill>
              </a:rPr>
              <a:t>色字體為提醒文字，並非</a:t>
            </a:r>
            <a:r>
              <a:rPr kumimoji="1" lang="en-US" altLang="zh-TW" dirty="0">
                <a:solidFill>
                  <a:srgbClr val="FF0000"/>
                </a:solidFill>
              </a:rPr>
              <a:t>Linux</a:t>
            </a:r>
            <a:r>
              <a:rPr kumimoji="1" lang="zh-TW" altLang="en-US" dirty="0">
                <a:solidFill>
                  <a:srgbClr val="FF0000"/>
                </a:solidFill>
              </a:rPr>
              <a:t>所輸出的文字</a:t>
            </a:r>
          </a:p>
        </p:txBody>
      </p:sp>
    </p:spTree>
    <p:extLst>
      <p:ext uri="{BB962C8B-B14F-4D97-AF65-F5344CB8AC3E}">
        <p14:creationId xmlns:p14="http://schemas.microsoft.com/office/powerpoint/2010/main" val="11881860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編譯並除錯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rmAutofit lnSpcReduction="10000"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kumimoji="1" lang="en-US" altLang="zh-TW" dirty="0" err="1">
                <a:latin typeface="Consolas" charset="0"/>
                <a:ea typeface="Consolas" charset="0"/>
                <a:cs typeface="Consolas" charset="0"/>
              </a:rPr>
              <a:t>gdb</a:t>
            </a: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)n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1			</a:t>
            </a:r>
            <a:r>
              <a:rPr kumimoji="1" lang="en-US" altLang="zh-TW" dirty="0">
                <a:solidFill>
                  <a:srgbClr val="FFFF00"/>
                </a:solidFill>
                <a:latin typeface="Consolas" charset="0"/>
                <a:ea typeface="Consolas" charset="0"/>
                <a:cs typeface="Consolas" charset="0"/>
              </a:rPr>
              <a:t>/*</a:t>
            </a:r>
            <a:r>
              <a:rPr kumimoji="1" lang="zh-TW" altLang="en-US" dirty="0">
                <a:solidFill>
                  <a:srgbClr val="FFFF00"/>
                </a:solidFill>
                <a:latin typeface="Consolas" charset="0"/>
                <a:ea typeface="Consolas" charset="0"/>
                <a:cs typeface="Consolas" charset="0"/>
              </a:rPr>
              <a:t>你的執行檔</a:t>
            </a:r>
            <a:r>
              <a:rPr kumimoji="1" lang="en-US" altLang="zh-TW" dirty="0">
                <a:solidFill>
                  <a:srgbClr val="FFFF00"/>
                </a:solidFill>
                <a:latin typeface="Consolas" charset="0"/>
                <a:ea typeface="Consolas" charset="0"/>
                <a:cs typeface="Consolas" charset="0"/>
              </a:rPr>
              <a:t>pointer</a:t>
            </a:r>
            <a:r>
              <a:rPr kumimoji="1" lang="zh-TW" altLang="en-US" dirty="0">
                <a:solidFill>
                  <a:srgbClr val="FFFF00"/>
                </a:solidFill>
                <a:latin typeface="Consolas" charset="0"/>
                <a:ea typeface="Consolas" charset="0"/>
                <a:cs typeface="Consolas" charset="0"/>
              </a:rPr>
              <a:t>等著你輸入一個字</a:t>
            </a:r>
            <a:r>
              <a:rPr kumimoji="1" lang="en-US" altLang="zh-TW" dirty="0">
                <a:solidFill>
                  <a:srgbClr val="FFFF00"/>
                </a:solidFill>
                <a:latin typeface="Consolas" charset="0"/>
                <a:ea typeface="Consolas" charset="0"/>
                <a:cs typeface="Consolas" charset="0"/>
              </a:rPr>
              <a:t>*/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Program received signal SIGSEGV, Segmentation fault.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0x00007ffff7a6c742 in _</a:t>
            </a:r>
            <a:r>
              <a:rPr kumimoji="1" lang="en-US" altLang="zh-TW" dirty="0" err="1">
                <a:latin typeface="Consolas" charset="0"/>
                <a:ea typeface="Consolas" charset="0"/>
                <a:cs typeface="Consolas" charset="0"/>
              </a:rPr>
              <a:t>IO_vfscanf_internal</a:t>
            </a: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 (s=&lt;optimized out&gt;, format=&lt;optimized out&gt;, </a:t>
            </a:r>
            <a:r>
              <a:rPr kumimoji="1" lang="en-US" altLang="zh-TW" dirty="0" err="1">
                <a:latin typeface="Consolas" charset="0"/>
                <a:ea typeface="Consolas" charset="0"/>
                <a:cs typeface="Consolas" charset="0"/>
              </a:rPr>
              <a:t>argptr</a:t>
            </a: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kumimoji="1" lang="en-US" altLang="zh-TW" dirty="0" err="1">
                <a:latin typeface="Consolas" charset="0"/>
                <a:ea typeface="Consolas" charset="0"/>
                <a:cs typeface="Consolas" charset="0"/>
              </a:rPr>
              <a:t>argptr@entry</a:t>
            </a: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=0x7fffffffde08, </a:t>
            </a:r>
            <a:r>
              <a:rPr kumimoji="1" lang="en-US" altLang="zh-TW" dirty="0" err="1">
                <a:latin typeface="Consolas" charset="0"/>
                <a:ea typeface="Consolas" charset="0"/>
                <a:cs typeface="Consolas" charset="0"/>
              </a:rPr>
              <a:t>errp</a:t>
            </a: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kumimoji="1" lang="en-US" altLang="zh-TW" dirty="0" err="1">
                <a:latin typeface="Consolas" charset="0"/>
                <a:ea typeface="Consolas" charset="0"/>
                <a:cs typeface="Consolas" charset="0"/>
              </a:rPr>
              <a:t>errp@entry</a:t>
            </a: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=0x0)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    at vfscanf.c:1857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1857	</a:t>
            </a:r>
            <a:r>
              <a:rPr kumimoji="1" lang="en-US" altLang="zh-TW" dirty="0" err="1">
                <a:latin typeface="Consolas" charset="0"/>
                <a:ea typeface="Consolas" charset="0"/>
                <a:cs typeface="Consolas" charset="0"/>
              </a:rPr>
              <a:t>vfscanf.c</a:t>
            </a: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: No such file or directory.	</a:t>
            </a:r>
            <a:r>
              <a:rPr kumimoji="1" lang="en-US" altLang="zh-TW" dirty="0">
                <a:solidFill>
                  <a:srgbClr val="FFFF00"/>
                </a:solidFill>
                <a:latin typeface="Consolas" charset="0"/>
                <a:ea typeface="Consolas" charset="0"/>
                <a:cs typeface="Consolas" charset="0"/>
              </a:rPr>
              <a:t>/*</a:t>
            </a:r>
            <a:r>
              <a:rPr kumimoji="1" lang="en-US" altLang="zh-TW" dirty="0" err="1">
                <a:solidFill>
                  <a:srgbClr val="FFFF00"/>
                </a:solidFill>
                <a:latin typeface="Consolas" charset="0"/>
                <a:ea typeface="Consolas" charset="0"/>
                <a:cs typeface="Consolas" charset="0"/>
              </a:rPr>
              <a:t>gdb</a:t>
            </a:r>
            <a:r>
              <a:rPr kumimoji="1" lang="zh-TW" altLang="en-US" dirty="0">
                <a:solidFill>
                  <a:srgbClr val="FFFF00"/>
                </a:solidFill>
                <a:latin typeface="Consolas" charset="0"/>
                <a:ea typeface="Consolas" charset="0"/>
                <a:cs typeface="Consolas" charset="0"/>
              </a:rPr>
              <a:t>告訴你發生</a:t>
            </a:r>
            <a:r>
              <a:rPr kumimoji="1" lang="en-US" altLang="zh-TW" dirty="0">
                <a:solidFill>
                  <a:srgbClr val="FFFF00"/>
                </a:solidFill>
                <a:latin typeface="Consolas" charset="0"/>
                <a:ea typeface="Consolas" charset="0"/>
                <a:cs typeface="Consolas" charset="0"/>
              </a:rPr>
              <a:t>segmentation fault*/</a:t>
            </a:r>
            <a:endParaRPr kumimoji="1" lang="zh-TW" altLang="en-US" dirty="0">
              <a:solidFill>
                <a:srgbClr val="FFFF00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31011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編譯並除錯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kumimoji="1" lang="en-US" altLang="zh-TW" dirty="0" err="1">
                <a:latin typeface="Consolas" charset="0"/>
                <a:ea typeface="Consolas" charset="0"/>
                <a:cs typeface="Consolas" charset="0"/>
              </a:rPr>
              <a:t>gdb</a:t>
            </a: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)</a:t>
            </a:r>
            <a:r>
              <a:rPr kumimoji="1" lang="en-US" altLang="zh-TW" dirty="0" err="1">
                <a:latin typeface="Consolas" charset="0"/>
                <a:ea typeface="Consolas" charset="0"/>
                <a:cs typeface="Consolas" charset="0"/>
              </a:rPr>
              <a:t>bt</a:t>
            </a:r>
            <a:endParaRPr kumimoji="1" lang="en-US" altLang="zh-TW" dirty="0">
              <a:latin typeface="Consolas" charset="0"/>
              <a:ea typeface="Consolas" charset="0"/>
              <a:cs typeface="Consolas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#0  0x00007ffff7a6c742 in</a:t>
            </a:r>
            <a:r>
              <a:rPr kumimoji="1" lang="is-IS" altLang="zh-TW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at vfscanf.c:1857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#1  0x00007ffff7a72ed9 in </a:t>
            </a:r>
            <a:r>
              <a:rPr kumimoji="1" lang="is-IS" altLang="zh-TW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 at isoc99_scanf.c:37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#2  0x00000000004005bb in main () at pointer.c:6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dirty="0">
                <a:solidFill>
                  <a:srgbClr val="FFFF00"/>
                </a:solidFill>
                <a:latin typeface="Consolas" charset="0"/>
                <a:ea typeface="Consolas" charset="0"/>
                <a:cs typeface="Consolas" charset="0"/>
              </a:rPr>
              <a:t>/*</a:t>
            </a:r>
            <a:r>
              <a:rPr kumimoji="1" lang="en-US" altLang="zh-TW" dirty="0" err="1">
                <a:solidFill>
                  <a:srgbClr val="FFFF00"/>
                </a:solidFill>
                <a:latin typeface="Consolas" charset="0"/>
                <a:ea typeface="Consolas" charset="0"/>
                <a:cs typeface="Consolas" charset="0"/>
              </a:rPr>
              <a:t>bt</a:t>
            </a:r>
            <a:r>
              <a:rPr kumimoji="1" lang="zh-TW" altLang="en-US" dirty="0">
                <a:solidFill>
                  <a:srgbClr val="FFFF00"/>
                </a:solidFill>
                <a:latin typeface="Consolas" charset="0"/>
                <a:ea typeface="Consolas" charset="0"/>
                <a:cs typeface="Consolas" charset="0"/>
              </a:rPr>
              <a:t>可以看到目前的呼叫堆疊</a:t>
            </a:r>
            <a:r>
              <a:rPr kumimoji="1" lang="en-US" altLang="zh-TW" dirty="0">
                <a:solidFill>
                  <a:srgbClr val="FFFF00"/>
                </a:solidFill>
                <a:latin typeface="Consolas" charset="0"/>
                <a:ea typeface="Consolas" charset="0"/>
                <a:cs typeface="Consolas" charset="0"/>
              </a:rPr>
              <a:t>*/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dirty="0">
                <a:solidFill>
                  <a:srgbClr val="FFFF00"/>
                </a:solidFill>
                <a:latin typeface="Consolas" charset="0"/>
                <a:ea typeface="Consolas" charset="0"/>
                <a:cs typeface="Consolas" charset="0"/>
              </a:rPr>
              <a:t>/*</a:t>
            </a:r>
            <a:r>
              <a:rPr kumimoji="1" lang="zh-TW" altLang="en-US" dirty="0">
                <a:solidFill>
                  <a:srgbClr val="FFFF00"/>
                </a:solidFill>
                <a:latin typeface="Consolas" charset="0"/>
                <a:ea typeface="Consolas" charset="0"/>
                <a:cs typeface="Consolas" charset="0"/>
              </a:rPr>
              <a:t>從上述的訊息可以知道</a:t>
            </a:r>
            <a:r>
              <a:rPr kumimoji="1" lang="en-US" altLang="zh-TW" dirty="0" err="1">
                <a:solidFill>
                  <a:srgbClr val="FFFF00"/>
                </a:solidFill>
                <a:latin typeface="Consolas" charset="0"/>
                <a:ea typeface="Consolas" charset="0"/>
                <a:cs typeface="Consolas" charset="0"/>
              </a:rPr>
              <a:t>pointer.c</a:t>
            </a:r>
            <a:r>
              <a:rPr kumimoji="1" lang="zh-TW" altLang="en-US" dirty="0">
                <a:solidFill>
                  <a:srgbClr val="FFFF00"/>
                </a:solidFill>
                <a:latin typeface="Consolas" charset="0"/>
                <a:ea typeface="Consolas" charset="0"/>
                <a:cs typeface="Consolas" charset="0"/>
              </a:rPr>
              <a:t>的第</a:t>
            </a:r>
            <a:r>
              <a:rPr kumimoji="1" lang="en-US" altLang="zh-TW" dirty="0">
                <a:solidFill>
                  <a:srgbClr val="FFFF00"/>
                </a:solidFill>
                <a:latin typeface="Consolas" charset="0"/>
                <a:ea typeface="Consolas" charset="0"/>
                <a:cs typeface="Consolas" charset="0"/>
              </a:rPr>
              <a:t>6</a:t>
            </a:r>
            <a:r>
              <a:rPr kumimoji="1" lang="zh-TW" altLang="en-US" dirty="0">
                <a:solidFill>
                  <a:srgbClr val="FFFF00"/>
                </a:solidFill>
                <a:latin typeface="Consolas" charset="0"/>
                <a:ea typeface="Consolas" charset="0"/>
                <a:cs typeface="Consolas" charset="0"/>
              </a:rPr>
              <a:t>行呼叫</a:t>
            </a:r>
            <a:r>
              <a:rPr kumimoji="1" lang="en-US" altLang="zh-TW" dirty="0">
                <a:solidFill>
                  <a:srgbClr val="FFFF00"/>
                </a:solidFill>
                <a:latin typeface="Consolas" charset="0"/>
                <a:ea typeface="Consolas" charset="0"/>
                <a:cs typeface="Consolas" charset="0"/>
              </a:rPr>
              <a:t>isoc99_scanf.c</a:t>
            </a:r>
            <a:r>
              <a:rPr kumimoji="1" lang="zh-TW" altLang="en-US" dirty="0">
                <a:solidFill>
                  <a:srgbClr val="FFFF00"/>
                </a:solidFill>
                <a:latin typeface="Consolas" charset="0"/>
                <a:ea typeface="Consolas" charset="0"/>
                <a:cs typeface="Consolas" charset="0"/>
              </a:rPr>
              <a:t>，</a:t>
            </a:r>
            <a:r>
              <a:rPr kumimoji="1" lang="en-US" altLang="zh-TW" dirty="0">
                <a:solidFill>
                  <a:srgbClr val="FFFF00"/>
                </a:solidFill>
                <a:latin typeface="Consolas" charset="0"/>
                <a:ea typeface="Consolas" charset="0"/>
                <a:cs typeface="Consolas" charset="0"/>
              </a:rPr>
              <a:t>isoc99_scanf.c</a:t>
            </a:r>
            <a:r>
              <a:rPr kumimoji="1" lang="zh-TW" altLang="en-US" dirty="0">
                <a:solidFill>
                  <a:srgbClr val="FFFF00"/>
                </a:solidFill>
                <a:latin typeface="Consolas" charset="0"/>
                <a:ea typeface="Consolas" charset="0"/>
                <a:cs typeface="Consolas" charset="0"/>
              </a:rPr>
              <a:t>呼叫</a:t>
            </a:r>
            <a:r>
              <a:rPr kumimoji="1" lang="en-US" altLang="zh-TW" dirty="0" err="1">
                <a:solidFill>
                  <a:srgbClr val="FFFF00"/>
                </a:solidFill>
                <a:latin typeface="Consolas" charset="0"/>
                <a:ea typeface="Consolas" charset="0"/>
                <a:cs typeface="Consolas" charset="0"/>
              </a:rPr>
              <a:t>vfscanf.c</a:t>
            </a:r>
            <a:r>
              <a:rPr kumimoji="1" lang="zh-TW" altLang="en-US" dirty="0">
                <a:solidFill>
                  <a:srgbClr val="FFFF00"/>
                </a:solidFill>
                <a:latin typeface="Consolas" charset="0"/>
                <a:ea typeface="Consolas" charset="0"/>
                <a:cs typeface="Consolas" charset="0"/>
              </a:rPr>
              <a:t>，並且在</a:t>
            </a:r>
            <a:r>
              <a:rPr kumimoji="1" lang="en-US" altLang="zh-TW" dirty="0" err="1">
                <a:solidFill>
                  <a:srgbClr val="FFFF00"/>
                </a:solidFill>
                <a:latin typeface="Consolas" charset="0"/>
                <a:ea typeface="Consolas" charset="0"/>
                <a:cs typeface="Consolas" charset="0"/>
              </a:rPr>
              <a:t>vfsacnf.c</a:t>
            </a:r>
            <a:r>
              <a:rPr kumimoji="1" lang="zh-TW" altLang="en-US" dirty="0">
                <a:solidFill>
                  <a:srgbClr val="FFFF00"/>
                </a:solidFill>
                <a:latin typeface="Consolas" charset="0"/>
                <a:ea typeface="Consolas" charset="0"/>
                <a:cs typeface="Consolas" charset="0"/>
              </a:rPr>
              <a:t>的</a:t>
            </a:r>
            <a:r>
              <a:rPr kumimoji="1" lang="en-US" altLang="zh-TW" dirty="0">
                <a:solidFill>
                  <a:srgbClr val="FFFF00"/>
                </a:solidFill>
                <a:latin typeface="Consolas" charset="0"/>
                <a:ea typeface="Consolas" charset="0"/>
                <a:cs typeface="Consolas" charset="0"/>
              </a:rPr>
              <a:t>1857</a:t>
            </a:r>
            <a:r>
              <a:rPr kumimoji="1" lang="zh-TW" altLang="en-US" dirty="0">
                <a:solidFill>
                  <a:srgbClr val="FFFF00"/>
                </a:solidFill>
                <a:latin typeface="Consolas" charset="0"/>
                <a:ea typeface="Consolas" charset="0"/>
                <a:cs typeface="Consolas" charset="0"/>
              </a:rPr>
              <a:t>行發生錯誤，由於我們相信</a:t>
            </a:r>
            <a:r>
              <a:rPr kumimoji="1" lang="en-US" altLang="zh-TW" dirty="0" err="1">
                <a:solidFill>
                  <a:srgbClr val="FFFF00"/>
                </a:solidFill>
                <a:latin typeface="Consolas" charset="0"/>
                <a:ea typeface="Consolas" charset="0"/>
                <a:cs typeface="Consolas" charset="0"/>
              </a:rPr>
              <a:t>libC</a:t>
            </a:r>
            <a:r>
              <a:rPr kumimoji="1" lang="zh-TW" altLang="en-US" dirty="0">
                <a:solidFill>
                  <a:srgbClr val="FFFF00"/>
                </a:solidFill>
                <a:latin typeface="Consolas" charset="0"/>
                <a:ea typeface="Consolas" charset="0"/>
                <a:cs typeface="Consolas" charset="0"/>
              </a:rPr>
              <a:t>應該不會有</a:t>
            </a:r>
            <a:r>
              <a:rPr kumimoji="1" lang="en-US" altLang="zh-TW" dirty="0">
                <a:solidFill>
                  <a:srgbClr val="FFFF00"/>
                </a:solidFill>
                <a:latin typeface="Consolas" charset="0"/>
                <a:ea typeface="Consolas" charset="0"/>
                <a:cs typeface="Consolas" charset="0"/>
              </a:rPr>
              <a:t>bug</a:t>
            </a:r>
            <a:r>
              <a:rPr kumimoji="1" lang="zh-TW" altLang="en-US" dirty="0">
                <a:solidFill>
                  <a:srgbClr val="FFFF00"/>
                </a:solidFill>
                <a:latin typeface="Consolas" charset="0"/>
                <a:ea typeface="Consolas" charset="0"/>
                <a:cs typeface="Consolas" charset="0"/>
              </a:rPr>
              <a:t>，所以</a:t>
            </a:r>
            <a:r>
              <a:rPr kumimoji="1" lang="en-US" altLang="zh-TW" dirty="0">
                <a:solidFill>
                  <a:srgbClr val="FFFF00"/>
                </a:solidFill>
                <a:latin typeface="Consolas" charset="0"/>
                <a:ea typeface="Consolas" charset="0"/>
                <a:cs typeface="Consolas" charset="0"/>
              </a:rPr>
              <a:t>bug</a:t>
            </a:r>
            <a:r>
              <a:rPr kumimoji="1" lang="zh-TW" altLang="en-US" dirty="0">
                <a:solidFill>
                  <a:srgbClr val="FFFF00"/>
                </a:solidFill>
                <a:latin typeface="Consolas" charset="0"/>
                <a:ea typeface="Consolas" charset="0"/>
                <a:cs typeface="Consolas" charset="0"/>
              </a:rPr>
              <a:t>很有可能發生在</a:t>
            </a:r>
            <a:r>
              <a:rPr kumimoji="1" lang="en-US" altLang="zh-TW" dirty="0" err="1">
                <a:solidFill>
                  <a:srgbClr val="FFFF00"/>
                </a:solidFill>
                <a:latin typeface="Consolas" charset="0"/>
                <a:ea typeface="Consolas" charset="0"/>
                <a:cs typeface="Consolas" charset="0"/>
              </a:rPr>
              <a:t>pointer.c</a:t>
            </a:r>
            <a:r>
              <a:rPr kumimoji="1" lang="zh-TW" altLang="en-US" dirty="0">
                <a:solidFill>
                  <a:srgbClr val="FFFF00"/>
                </a:solidFill>
                <a:latin typeface="Consolas" charset="0"/>
                <a:ea typeface="Consolas" charset="0"/>
                <a:cs typeface="Consolas" charset="0"/>
              </a:rPr>
              <a:t>的第</a:t>
            </a:r>
            <a:r>
              <a:rPr kumimoji="1" lang="en-US" altLang="zh-TW" dirty="0">
                <a:solidFill>
                  <a:srgbClr val="FFFF00"/>
                </a:solidFill>
                <a:latin typeface="Consolas" charset="0"/>
                <a:ea typeface="Consolas" charset="0"/>
                <a:cs typeface="Consolas" charset="0"/>
              </a:rPr>
              <a:t>6</a:t>
            </a:r>
            <a:r>
              <a:rPr kumimoji="1" lang="zh-TW" altLang="en-US" dirty="0">
                <a:solidFill>
                  <a:srgbClr val="FFFF00"/>
                </a:solidFill>
                <a:latin typeface="Consolas" charset="0"/>
                <a:ea typeface="Consolas" charset="0"/>
                <a:cs typeface="Consolas" charset="0"/>
              </a:rPr>
              <a:t>行</a:t>
            </a:r>
            <a:r>
              <a:rPr kumimoji="1" lang="en-US" altLang="zh-TW" dirty="0">
                <a:solidFill>
                  <a:srgbClr val="FFFF00"/>
                </a:solidFill>
                <a:latin typeface="Consolas" charset="0"/>
                <a:ea typeface="Consolas" charset="0"/>
                <a:cs typeface="Consolas" charset="0"/>
              </a:rPr>
              <a:t>*/</a:t>
            </a:r>
            <a:endParaRPr kumimoji="1" lang="zh-TW" altLang="en-US" dirty="0">
              <a:solidFill>
                <a:srgbClr val="FFFF00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6504972" y="6176963"/>
            <a:ext cx="4848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>
                <a:solidFill>
                  <a:srgbClr val="FF0000"/>
                </a:solidFill>
              </a:rPr>
              <a:t>請注意</a:t>
            </a:r>
            <a:r>
              <a:rPr kumimoji="1" lang="is-IS" altLang="zh-TW" dirty="0">
                <a:solidFill>
                  <a:srgbClr val="FF0000"/>
                </a:solidFill>
              </a:rPr>
              <a:t>…</a:t>
            </a:r>
            <a:r>
              <a:rPr kumimoji="1" lang="zh-TW" altLang="en-US" dirty="0">
                <a:solidFill>
                  <a:srgbClr val="FF0000"/>
                </a:solidFill>
              </a:rPr>
              <a:t>代表我刪除了一些沒用的訊息</a:t>
            </a:r>
          </a:p>
        </p:txBody>
      </p:sp>
    </p:spTree>
    <p:extLst>
      <p:ext uri="{BB962C8B-B14F-4D97-AF65-F5344CB8AC3E}">
        <p14:creationId xmlns:p14="http://schemas.microsoft.com/office/powerpoint/2010/main" val="34247973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編譯並除錯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rmAutofit fontScale="92500" lnSpcReduction="10000"/>
          </a:bodyPr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kumimoji="1" lang="en-US" altLang="zh-TW" dirty="0" err="1">
                <a:latin typeface="Consolas" charset="0"/>
                <a:ea typeface="Consolas" charset="0"/>
                <a:cs typeface="Consolas" charset="0"/>
              </a:rPr>
              <a:t>gdb</a:t>
            </a: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) up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#1  0x00007ffff7a72ed9 </a:t>
            </a:r>
            <a:r>
              <a:rPr kumimoji="1" lang="is-IS" altLang="zh-TW" dirty="0">
                <a:latin typeface="Consolas" charset="0"/>
                <a:ea typeface="Consolas" charset="0"/>
                <a:cs typeface="Consolas" charset="0"/>
              </a:rPr>
              <a:t>… </a:t>
            </a: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at isoc99_scanf.c:37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37	isoc99_scanf.c: No such file or directory.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kumimoji="1" lang="en-US" altLang="zh-TW" dirty="0" err="1">
                <a:latin typeface="Consolas" charset="0"/>
                <a:ea typeface="Consolas" charset="0"/>
                <a:cs typeface="Consolas" charset="0"/>
              </a:rPr>
              <a:t>gdb</a:t>
            </a: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) up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#2  0x00000000004005bb in main () at pointer.c:6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6		</a:t>
            </a:r>
            <a:r>
              <a:rPr kumimoji="1" lang="en-US" altLang="zh-TW" dirty="0" err="1">
                <a:latin typeface="Consolas" charset="0"/>
                <a:ea typeface="Consolas" charset="0"/>
                <a:cs typeface="Consolas" charset="0"/>
              </a:rPr>
              <a:t>scanf</a:t>
            </a: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(“%d", p);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kumimoji="1" lang="en-US" altLang="zh-TW" dirty="0" err="1">
                <a:latin typeface="Consolas" charset="0"/>
                <a:ea typeface="Consolas" charset="0"/>
                <a:cs typeface="Consolas" charset="0"/>
              </a:rPr>
              <a:t>gdb</a:t>
            </a: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)		</a:t>
            </a:r>
            <a:r>
              <a:rPr kumimoji="1" lang="en-US" altLang="zh-TW" dirty="0">
                <a:solidFill>
                  <a:srgbClr val="FFFF00"/>
                </a:solidFill>
                <a:latin typeface="Consolas" charset="0"/>
                <a:ea typeface="Consolas" charset="0"/>
                <a:cs typeface="Consolas" charset="0"/>
              </a:rPr>
              <a:t>/*</a:t>
            </a:r>
            <a:r>
              <a:rPr kumimoji="1" lang="zh-TW" altLang="en-US" dirty="0">
                <a:solidFill>
                  <a:srgbClr val="FFFF00"/>
                </a:solidFill>
                <a:latin typeface="Consolas" charset="0"/>
                <a:ea typeface="Consolas" charset="0"/>
                <a:cs typeface="Consolas" charset="0"/>
              </a:rPr>
              <a:t>注意，還未執行</a:t>
            </a:r>
            <a:r>
              <a:rPr kumimoji="1" lang="en-US" altLang="zh-TW" dirty="0">
                <a:solidFill>
                  <a:srgbClr val="FFFF00"/>
                </a:solidFill>
                <a:latin typeface="Consolas" charset="0"/>
                <a:ea typeface="Consolas" charset="0"/>
                <a:cs typeface="Consolas" charset="0"/>
              </a:rPr>
              <a:t>up</a:t>
            </a:r>
            <a:r>
              <a:rPr kumimoji="1" lang="zh-TW" altLang="en-US" dirty="0">
                <a:solidFill>
                  <a:srgbClr val="FFFF00"/>
                </a:solidFill>
                <a:latin typeface="Consolas" charset="0"/>
                <a:ea typeface="Consolas" charset="0"/>
                <a:cs typeface="Consolas" charset="0"/>
              </a:rPr>
              <a:t>前，</a:t>
            </a:r>
            <a:r>
              <a:rPr kumimoji="1" lang="en-US" altLang="zh-TW" dirty="0" err="1">
                <a:solidFill>
                  <a:srgbClr val="FFFF00"/>
                </a:solidFill>
                <a:latin typeface="Consolas" charset="0"/>
                <a:ea typeface="Consolas" charset="0"/>
                <a:cs typeface="Consolas" charset="0"/>
              </a:rPr>
              <a:t>gdb</a:t>
            </a:r>
            <a:r>
              <a:rPr kumimoji="1" lang="zh-TW" altLang="en-US" dirty="0">
                <a:solidFill>
                  <a:srgbClr val="FFFF00"/>
                </a:solidFill>
                <a:latin typeface="Consolas" charset="0"/>
                <a:ea typeface="Consolas" charset="0"/>
                <a:cs typeface="Consolas" charset="0"/>
              </a:rPr>
              <a:t>在「呼叫堆疊」裡面是位於</a:t>
            </a:r>
            <a:r>
              <a:rPr kumimoji="1" lang="en-US" altLang="zh-TW" dirty="0" err="1">
                <a:solidFill>
                  <a:srgbClr val="FFFF00"/>
                </a:solidFill>
                <a:latin typeface="Consolas" charset="0"/>
                <a:ea typeface="Consolas" charset="0"/>
                <a:cs typeface="Consolas" charset="0"/>
              </a:rPr>
              <a:t>vfscanf</a:t>
            </a:r>
            <a:r>
              <a:rPr kumimoji="1" lang="zh-TW" altLang="en-US" dirty="0">
                <a:solidFill>
                  <a:srgbClr val="FFFF00"/>
                </a:solidFill>
                <a:latin typeface="Consolas" charset="0"/>
                <a:ea typeface="Consolas" charset="0"/>
                <a:cs typeface="Consolas" charset="0"/>
              </a:rPr>
              <a:t>，因此必須執行二次的</a:t>
            </a:r>
            <a:r>
              <a:rPr kumimoji="1" lang="en-US" altLang="zh-TW" dirty="0">
                <a:solidFill>
                  <a:srgbClr val="FFFF00"/>
                </a:solidFill>
                <a:latin typeface="Consolas" charset="0"/>
                <a:ea typeface="Consolas" charset="0"/>
                <a:cs typeface="Consolas" charset="0"/>
              </a:rPr>
              <a:t>up</a:t>
            </a:r>
            <a:r>
              <a:rPr kumimoji="1" lang="zh-TW" altLang="en-US" dirty="0">
                <a:solidFill>
                  <a:srgbClr val="FFFF00"/>
                </a:solidFill>
                <a:latin typeface="Consolas" charset="0"/>
                <a:ea typeface="Consolas" charset="0"/>
                <a:cs typeface="Consolas" charset="0"/>
              </a:rPr>
              <a:t>才會到</a:t>
            </a:r>
            <a:r>
              <a:rPr kumimoji="1" lang="en-US" altLang="zh-TW" dirty="0" err="1">
                <a:solidFill>
                  <a:srgbClr val="FFFF00"/>
                </a:solidFill>
                <a:latin typeface="Consolas" charset="0"/>
                <a:ea typeface="Consolas" charset="0"/>
                <a:cs typeface="Consolas" charset="0"/>
              </a:rPr>
              <a:t>pointer.c</a:t>
            </a:r>
            <a:r>
              <a:rPr kumimoji="1" lang="en-US" altLang="zh-TW" dirty="0">
                <a:solidFill>
                  <a:srgbClr val="FFFF00"/>
                </a:solidFill>
                <a:latin typeface="Consolas" charset="0"/>
                <a:ea typeface="Consolas" charset="0"/>
                <a:cs typeface="Consolas" charset="0"/>
              </a:rPr>
              <a:t>*/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kumimoji="1" lang="en-US" altLang="zh-TW" dirty="0" err="1">
                <a:latin typeface="Consolas" charset="0"/>
                <a:ea typeface="Consolas" charset="0"/>
                <a:cs typeface="Consolas" charset="0"/>
              </a:rPr>
              <a:t>gdb</a:t>
            </a: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) print p		</a:t>
            </a:r>
            <a:r>
              <a:rPr kumimoji="1" lang="en-US" altLang="zh-TW" dirty="0">
                <a:solidFill>
                  <a:srgbClr val="FFFF00"/>
                </a:solidFill>
                <a:latin typeface="Consolas" charset="0"/>
                <a:ea typeface="Consolas" charset="0"/>
                <a:cs typeface="Consolas" charset="0"/>
              </a:rPr>
              <a:t>/*print</a:t>
            </a:r>
            <a:r>
              <a:rPr kumimoji="1" lang="zh-TW" altLang="en-US" dirty="0">
                <a:solidFill>
                  <a:srgbClr val="FFFF00"/>
                </a:solidFill>
                <a:latin typeface="Consolas" charset="0"/>
                <a:ea typeface="Consolas" charset="0"/>
                <a:cs typeface="Consolas" charset="0"/>
              </a:rPr>
              <a:t>可以印出某個變數的值</a:t>
            </a:r>
            <a:r>
              <a:rPr kumimoji="1" lang="en-US" altLang="zh-TW" dirty="0">
                <a:solidFill>
                  <a:srgbClr val="FFFF00"/>
                </a:solidFill>
                <a:latin typeface="Consolas" charset="0"/>
                <a:ea typeface="Consolas" charset="0"/>
                <a:cs typeface="Consolas" charset="0"/>
              </a:rPr>
              <a:t>*/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$1 = (</a:t>
            </a:r>
            <a:r>
              <a:rPr kumimoji="1" lang="en-US" altLang="zh-TW" dirty="0" err="1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 *) 0x0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zh-TW" dirty="0">
                <a:solidFill>
                  <a:srgbClr val="FFFF00"/>
                </a:solidFill>
                <a:latin typeface="Consolas" charset="0"/>
                <a:ea typeface="Consolas" charset="0"/>
                <a:cs typeface="Consolas" charset="0"/>
              </a:rPr>
              <a:t>/*</a:t>
            </a:r>
            <a:r>
              <a:rPr kumimoji="1" lang="zh-TW" altLang="en-US" dirty="0">
                <a:solidFill>
                  <a:srgbClr val="FFFF00"/>
                </a:solidFill>
                <a:latin typeface="Consolas" charset="0"/>
                <a:ea typeface="Consolas" charset="0"/>
                <a:cs typeface="Consolas" charset="0"/>
              </a:rPr>
              <a:t>到這裡我們可以確定這個程式碼是因為指標未給初始值造成錯誤</a:t>
            </a:r>
            <a:r>
              <a:rPr kumimoji="1" lang="en-US" altLang="zh-TW" dirty="0">
                <a:solidFill>
                  <a:srgbClr val="FFFF00"/>
                </a:solidFill>
                <a:latin typeface="Consolas" charset="0"/>
                <a:ea typeface="Consolas" charset="0"/>
                <a:cs typeface="Consolas" charset="0"/>
              </a:rPr>
              <a:t>*/</a:t>
            </a:r>
            <a:endParaRPr kumimoji="1" lang="zh-TW" altLang="en-US" dirty="0">
              <a:solidFill>
                <a:srgbClr val="FFFF00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7742498" y="2084227"/>
            <a:ext cx="1724627" cy="787079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/>
              <a:t>pointer</a:t>
            </a:r>
            <a:endParaRPr kumimoji="1"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7742497" y="1297148"/>
            <a:ext cx="1724627" cy="787079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/>
              <a:t>Isoc99_scanf</a:t>
            </a:r>
            <a:endParaRPr kumimoji="1" lang="zh-TW" altLang="en-US" dirty="0"/>
          </a:p>
        </p:txBody>
      </p:sp>
      <p:sp>
        <p:nvSpPr>
          <p:cNvPr id="6" name="矩形 5"/>
          <p:cNvSpPr/>
          <p:nvPr/>
        </p:nvSpPr>
        <p:spPr>
          <a:xfrm>
            <a:off x="7742496" y="508482"/>
            <a:ext cx="1724627" cy="787079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err="1"/>
              <a:t>vfscanf</a:t>
            </a:r>
            <a:endParaRPr kumimoji="1" lang="zh-TW" altLang="en-US" dirty="0"/>
          </a:p>
        </p:txBody>
      </p:sp>
      <p:sp>
        <p:nvSpPr>
          <p:cNvPr id="7" name="向左箭號 6"/>
          <p:cNvSpPr/>
          <p:nvPr/>
        </p:nvSpPr>
        <p:spPr>
          <a:xfrm>
            <a:off x="9467124" y="486137"/>
            <a:ext cx="2639996" cy="877687"/>
          </a:xfrm>
          <a:prstGeom prst="lef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/>
              <a:t>目前在此函數</a:t>
            </a:r>
          </a:p>
        </p:txBody>
      </p:sp>
      <p:sp>
        <p:nvSpPr>
          <p:cNvPr id="8" name="向左箭號 7"/>
          <p:cNvSpPr/>
          <p:nvPr/>
        </p:nvSpPr>
        <p:spPr>
          <a:xfrm>
            <a:off x="9467124" y="2152490"/>
            <a:ext cx="2639996" cy="877687"/>
          </a:xfrm>
          <a:prstGeom prst="lef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/>
              <a:t>二次</a:t>
            </a:r>
            <a:r>
              <a:rPr kumimoji="1" lang="en-US" altLang="zh-TW" dirty="0"/>
              <a:t>up</a:t>
            </a:r>
            <a:r>
              <a:rPr kumimoji="1" lang="zh-TW" altLang="en-US" dirty="0"/>
              <a:t>後到此函數</a:t>
            </a:r>
          </a:p>
        </p:txBody>
      </p:sp>
    </p:spTree>
    <p:extLst>
      <p:ext uri="{BB962C8B-B14F-4D97-AF65-F5344CB8AC3E}">
        <p14:creationId xmlns:p14="http://schemas.microsoft.com/office/powerpoint/2010/main" val="9741921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編譯並除錯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 numCol="2">
            <a:normAutofit/>
          </a:bodyPr>
          <a:lstStyle/>
          <a:p>
            <a:r>
              <a:rPr kumimoji="1" lang="zh-TW" altLang="en-US" dirty="0"/>
              <a:t>常用的</a:t>
            </a:r>
            <a:r>
              <a:rPr kumimoji="1" lang="en-US" altLang="zh-TW" dirty="0" err="1"/>
              <a:t>gdb</a:t>
            </a:r>
            <a:r>
              <a:rPr kumimoji="1" lang="zh-TW" altLang="en-US" dirty="0"/>
              <a:t>功能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b </a:t>
            </a:r>
            <a:r>
              <a:rPr kumimoji="1" lang="zh-TW" altLang="en-US" dirty="0"/>
              <a:t>設定</a:t>
            </a:r>
            <a:r>
              <a:rPr kumimoji="1" lang="en-US" altLang="zh-TW" dirty="0"/>
              <a:t>breakpoint</a:t>
            </a:r>
          </a:p>
          <a:p>
            <a:pPr lvl="1"/>
            <a:r>
              <a:rPr kumimoji="1" lang="en-US" altLang="zh-TW" dirty="0" err="1"/>
              <a:t>bt</a:t>
            </a:r>
            <a:r>
              <a:rPr kumimoji="1" lang="en-US" altLang="zh-TW" dirty="0"/>
              <a:t> </a:t>
            </a:r>
            <a:r>
              <a:rPr kumimoji="1" lang="zh-TW" altLang="en-US" dirty="0"/>
              <a:t>看目前的呼叫堆疊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l </a:t>
            </a:r>
            <a:r>
              <a:rPr kumimoji="1" lang="zh-TW" altLang="en-US" dirty="0"/>
              <a:t>看目前的程式碼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s </a:t>
            </a:r>
            <a:r>
              <a:rPr kumimoji="1" lang="zh-TW" altLang="en-US" dirty="0"/>
              <a:t>單步執行（遇到函數會跳進去追蹤）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n</a:t>
            </a:r>
            <a:r>
              <a:rPr kumimoji="1" lang="zh-TW" altLang="en-US" dirty="0"/>
              <a:t> 單步執行（遇到函數不會跳進去追蹤）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p</a:t>
            </a:r>
            <a:r>
              <a:rPr kumimoji="1" lang="zh-TW" altLang="en-US" dirty="0"/>
              <a:t> 印出某個變數的值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r </a:t>
            </a:r>
            <a:r>
              <a:rPr kumimoji="1" lang="zh-TW" altLang="en-US" dirty="0"/>
              <a:t>開始執行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info</a:t>
            </a:r>
            <a:r>
              <a:rPr kumimoji="1" lang="zh-TW" altLang="en-US" dirty="0"/>
              <a:t> 會印出許多有用的東西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help </a:t>
            </a:r>
            <a:r>
              <a:rPr kumimoji="1" lang="zh-TW" altLang="en-US" dirty="0"/>
              <a:t>印出</a:t>
            </a:r>
            <a:r>
              <a:rPr kumimoji="1" lang="en-US" altLang="zh-TW" dirty="0" err="1"/>
              <a:t>gdb</a:t>
            </a:r>
            <a:r>
              <a:rPr kumimoji="1" lang="zh-TW" altLang="en-US" dirty="0"/>
              <a:t>的功能與解釋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watch</a:t>
            </a:r>
            <a:r>
              <a:rPr kumimoji="1" lang="zh-TW" altLang="en-US" dirty="0"/>
              <a:t>觀察某一個變數是否被修改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c </a:t>
            </a:r>
            <a:r>
              <a:rPr kumimoji="1" lang="zh-TW" altLang="en-US" dirty="0"/>
              <a:t>繼續執行</a:t>
            </a:r>
          </a:p>
        </p:txBody>
      </p:sp>
    </p:spTree>
    <p:extLst>
      <p:ext uri="{BB962C8B-B14F-4D97-AF65-F5344CB8AC3E}">
        <p14:creationId xmlns:p14="http://schemas.microsoft.com/office/powerpoint/2010/main" val="25349123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E193AB-8154-5341-B25C-62997E16A2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單元介紹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DA05A4E-7F94-F042-BB9B-1F26DCF4AC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kumimoji="1" lang="zh-CN" altLang="en-US" dirty="0"/>
              <a:t>下載程式碼</a:t>
            </a:r>
            <a:endParaRPr kumimoji="1" lang="en-US" altLang="zh-TW" dirty="0"/>
          </a:p>
          <a:p>
            <a:pPr>
              <a:lnSpc>
                <a:spcPct val="150000"/>
              </a:lnSpc>
            </a:pPr>
            <a:r>
              <a:rPr kumimoji="1" lang="zh-TW" altLang="en-US" dirty="0"/>
              <a:t>如何編輯程式碼（使用文字編輯器）</a:t>
            </a:r>
            <a:endParaRPr kumimoji="1" lang="en-US" altLang="zh-TW" dirty="0"/>
          </a:p>
          <a:p>
            <a:pPr>
              <a:lnSpc>
                <a:spcPct val="150000"/>
              </a:lnSpc>
            </a:pPr>
            <a:r>
              <a:rPr kumimoji="1" lang="zh-TW" altLang="en-US" dirty="0"/>
              <a:t>使用編譯器（</a:t>
            </a:r>
            <a:r>
              <a:rPr kumimoji="1" lang="en-US" altLang="zh-TW" dirty="0"/>
              <a:t>compiler</a:t>
            </a:r>
            <a:r>
              <a:rPr kumimoji="1" lang="zh-TW" altLang="en-US" dirty="0"/>
              <a:t>）</a:t>
            </a:r>
            <a:r>
              <a:rPr kumimoji="1" lang="zh-CN" altLang="en-US" dirty="0"/>
              <a:t>和除錯器（</a:t>
            </a:r>
            <a:r>
              <a:rPr kumimoji="1" lang="en-US" altLang="zh-CN" dirty="0"/>
              <a:t>debugger</a:t>
            </a:r>
            <a:r>
              <a:rPr kumimoji="1" lang="zh-CN" altLang="en-US" dirty="0"/>
              <a:t>）</a:t>
            </a:r>
            <a:endParaRPr kumimoji="1" lang="en-US" altLang="zh-TW" dirty="0"/>
          </a:p>
          <a:p>
            <a:pPr>
              <a:lnSpc>
                <a:spcPct val="150000"/>
              </a:lnSpc>
            </a:pPr>
            <a:r>
              <a:rPr kumimoji="1" lang="zh-TW" altLang="en-US" dirty="0"/>
              <a:t>簡介</a:t>
            </a:r>
            <a:r>
              <a:rPr kumimoji="1" lang="en-US" altLang="zh-TW" dirty="0"/>
              <a:t>make</a:t>
            </a:r>
            <a:endParaRPr kumimoji="1" lang="en-US" altLang="zh-CN" dirty="0"/>
          </a:p>
          <a:p>
            <a:pPr>
              <a:lnSpc>
                <a:spcPct val="150000"/>
              </a:lnSpc>
            </a:pPr>
            <a:r>
              <a:rPr kumimoji="1" lang="zh-CN" altLang="en-US" dirty="0"/>
              <a:t>找出系統效能瓶頸</a:t>
            </a:r>
            <a:endParaRPr kumimoji="1" lang="en-US" altLang="zh-CN" dirty="0"/>
          </a:p>
          <a:p>
            <a:pPr>
              <a:lnSpc>
                <a:spcPct val="150000"/>
              </a:lnSpc>
            </a:pPr>
            <a:r>
              <a:rPr kumimoji="1" lang="zh-CN" altLang="en-US" dirty="0"/>
              <a:t>整合式開發環境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5064676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/>
          <a:lstStyle/>
          <a:p>
            <a:r>
              <a:rPr kumimoji="1" lang="en-US" altLang="zh-TW" dirty="0" err="1"/>
              <a:t>gdb</a:t>
            </a:r>
            <a:r>
              <a:rPr kumimoji="1" lang="en-US" altLang="zh-TW" dirty="0"/>
              <a:t> -</a:t>
            </a:r>
            <a:r>
              <a:rPr kumimoji="1" lang="en-US" altLang="zh-TW" dirty="0" err="1"/>
              <a:t>tui</a:t>
            </a:r>
            <a:r>
              <a:rPr kumimoji="1" lang="en-US" altLang="zh-TW" dirty="0"/>
              <a:t> ./pointer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>
            <a:normAutofit fontScale="47500" lnSpcReduction="20000"/>
          </a:bodyPr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zh-TW">
                <a:latin typeface="Consolas" charset="0"/>
                <a:ea typeface="Consolas" charset="0"/>
                <a:cs typeface="Consolas" charset="0"/>
              </a:rPr>
              <a:t>   </a:t>
            </a:r>
            <a:r>
              <a:rPr kumimoji="1" lang="mr-IN" altLang="zh-TW" dirty="0">
                <a:latin typeface="Consolas" charset="0"/>
                <a:ea typeface="Consolas" charset="0"/>
                <a:cs typeface="Consolas" charset="0"/>
              </a:rPr>
              <a:t>┌──</a:t>
            </a:r>
            <a:r>
              <a:rPr kumimoji="1" lang="mr-IN" altLang="zh-TW" dirty="0" err="1">
                <a:latin typeface="Consolas" charset="0"/>
                <a:ea typeface="Consolas" charset="0"/>
                <a:cs typeface="Consolas" charset="0"/>
              </a:rPr>
              <a:t>pointer.c</a:t>
            </a:r>
            <a:r>
              <a:rPr kumimoji="1" lang="mr-IN" altLang="zh-TW" dirty="0">
                <a:latin typeface="Consolas" charset="0"/>
                <a:ea typeface="Consolas" charset="0"/>
                <a:cs typeface="Consolas" charset="0"/>
              </a:rPr>
              <a:t>────────────────────────────────────────────────────────────────┐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mr-IN" altLang="zh-TW" dirty="0">
                <a:latin typeface="Consolas" charset="0"/>
                <a:ea typeface="Consolas" charset="0"/>
                <a:cs typeface="Consolas" charset="0"/>
              </a:rPr>
              <a:t>   │4       </a:t>
            </a:r>
            <a:r>
              <a:rPr kumimoji="1" lang="mr-IN" altLang="zh-TW" dirty="0" err="1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kumimoji="1" lang="mr-IN" altLang="zh-TW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mr-IN" altLang="zh-TW" dirty="0" err="1">
                <a:latin typeface="Consolas" charset="0"/>
                <a:ea typeface="Consolas" charset="0"/>
                <a:cs typeface="Consolas" charset="0"/>
              </a:rPr>
              <a:t>main</a:t>
            </a:r>
            <a:r>
              <a:rPr kumimoji="1" lang="mr-IN" altLang="zh-TW" dirty="0">
                <a:latin typeface="Consolas" charset="0"/>
                <a:ea typeface="Consolas" charset="0"/>
                <a:cs typeface="Consolas" charset="0"/>
              </a:rPr>
              <a:t> () {                                                      │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mr-IN" altLang="zh-TW" dirty="0">
                <a:latin typeface="Consolas" charset="0"/>
                <a:ea typeface="Consolas" charset="0"/>
                <a:cs typeface="Consolas" charset="0"/>
              </a:rPr>
              <a:t>   │5           </a:t>
            </a:r>
            <a:r>
              <a:rPr kumimoji="1" lang="mr-IN" altLang="zh-TW" dirty="0" err="1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kumimoji="1" lang="mr-IN" altLang="zh-TW" dirty="0">
                <a:latin typeface="Consolas" charset="0"/>
                <a:ea typeface="Consolas" charset="0"/>
                <a:cs typeface="Consolas" charset="0"/>
              </a:rPr>
              <a:t> *</a:t>
            </a:r>
            <a:r>
              <a:rPr kumimoji="1" lang="mr-IN" altLang="zh-TW" dirty="0" err="1">
                <a:latin typeface="Consolas" charset="0"/>
                <a:ea typeface="Consolas" charset="0"/>
                <a:cs typeface="Consolas" charset="0"/>
              </a:rPr>
              <a:t>p</a:t>
            </a:r>
            <a:r>
              <a:rPr kumimoji="1" lang="mr-IN" altLang="zh-TW" dirty="0">
                <a:latin typeface="Consolas" charset="0"/>
                <a:ea typeface="Consolas" charset="0"/>
                <a:cs typeface="Consolas" charset="0"/>
              </a:rPr>
              <a:t>;             /*</a:t>
            </a:r>
            <a:r>
              <a:rPr kumimoji="1" lang="mr-IN" altLang="zh-TW" dirty="0" err="1">
                <a:latin typeface="Consolas" charset="0"/>
                <a:ea typeface="Consolas" charset="0"/>
                <a:cs typeface="Consolas" charset="0"/>
              </a:rPr>
              <a:t>M-f~L~GM-fM</a:t>
            </a:r>
            <a:r>
              <a:rPr kumimoji="1" lang="mr-IN" altLang="zh-TW" dirty="0">
                <a:latin typeface="Consolas" charset="0"/>
                <a:ea typeface="Consolas" charset="0"/>
                <a:cs typeface="Consolas" charset="0"/>
              </a:rPr>
              <a:t>-(~YM-</a:t>
            </a:r>
            <a:r>
              <a:rPr kumimoji="1" lang="mr-IN" altLang="zh-TW" dirty="0" err="1">
                <a:latin typeface="Consolas" charset="0"/>
                <a:ea typeface="Consolas" charset="0"/>
                <a:cs typeface="Consolas" charset="0"/>
              </a:rPr>
              <a:t>f</a:t>
            </a:r>
            <a:r>
              <a:rPr kumimoji="1" lang="mr-IN" altLang="zh-TW" dirty="0">
                <a:latin typeface="Consolas" charset="0"/>
                <a:ea typeface="Consolas" charset="0"/>
                <a:cs typeface="Consolas" charset="0"/>
              </a:rPr>
              <a:t>~\M-*M-gM-5M-&amp;</a:t>
            </a:r>
            <a:r>
              <a:rPr kumimoji="1" lang="mr-IN" altLang="zh-TW" dirty="0" err="1">
                <a:latin typeface="Consolas" charset="0"/>
                <a:ea typeface="Consolas" charset="0"/>
                <a:cs typeface="Consolas" charset="0"/>
              </a:rPr>
              <a:t>M-e~H</a:t>
            </a:r>
            <a:r>
              <a:rPr kumimoji="1" lang="mr-IN" altLang="zh-TW" dirty="0">
                <a:latin typeface="Consolas" charset="0"/>
                <a:ea typeface="Consolas" charset="0"/>
                <a:cs typeface="Consolas" charset="0"/>
              </a:rPr>
              <a:t>~]M-│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mr-IN" altLang="zh-TW" dirty="0">
                <a:latin typeface="Consolas" charset="0"/>
                <a:ea typeface="Consolas" charset="0"/>
                <a:cs typeface="Consolas" charset="0"/>
              </a:rPr>
              <a:t>   │6           </a:t>
            </a:r>
            <a:r>
              <a:rPr kumimoji="1" lang="mr-IN" altLang="zh-TW" dirty="0" err="1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kumimoji="1" lang="mr-IN" altLang="zh-TW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mr-IN" altLang="zh-TW" dirty="0" err="1">
                <a:latin typeface="Consolas" charset="0"/>
                <a:ea typeface="Consolas" charset="0"/>
                <a:cs typeface="Consolas" charset="0"/>
              </a:rPr>
              <a:t>ret</a:t>
            </a:r>
            <a:r>
              <a:rPr kumimoji="1" lang="mr-IN" altLang="zh-TW" dirty="0">
                <a:latin typeface="Consolas" charset="0"/>
                <a:ea typeface="Consolas" charset="0"/>
                <a:cs typeface="Consolas" charset="0"/>
              </a:rPr>
              <a:t>;                                                       │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mr-IN" altLang="zh-TW" dirty="0">
                <a:latin typeface="Consolas" charset="0"/>
                <a:ea typeface="Consolas" charset="0"/>
                <a:cs typeface="Consolas" charset="0"/>
              </a:rPr>
              <a:t>   │7           </a:t>
            </a:r>
            <a:r>
              <a:rPr kumimoji="1" lang="mr-IN" altLang="zh-TW" dirty="0" err="1">
                <a:latin typeface="Consolas" charset="0"/>
                <a:ea typeface="Consolas" charset="0"/>
                <a:cs typeface="Consolas" charset="0"/>
              </a:rPr>
              <a:t>ret</a:t>
            </a:r>
            <a:r>
              <a:rPr kumimoji="1" lang="mr-IN" altLang="zh-TW" dirty="0">
                <a:latin typeface="Consolas" charset="0"/>
                <a:ea typeface="Consolas" charset="0"/>
                <a:cs typeface="Consolas" charset="0"/>
              </a:rPr>
              <a:t> = </a:t>
            </a:r>
            <a:r>
              <a:rPr kumimoji="1" lang="mr-IN" altLang="zh-TW" dirty="0" err="1">
                <a:latin typeface="Consolas" charset="0"/>
                <a:ea typeface="Consolas" charset="0"/>
                <a:cs typeface="Consolas" charset="0"/>
              </a:rPr>
              <a:t>scanf</a:t>
            </a:r>
            <a:r>
              <a:rPr kumimoji="1" lang="mr-IN" altLang="zh-TW" dirty="0">
                <a:latin typeface="Consolas" charset="0"/>
                <a:ea typeface="Consolas" charset="0"/>
                <a:cs typeface="Consolas" charset="0"/>
              </a:rPr>
              <a:t>("%</a:t>
            </a:r>
            <a:r>
              <a:rPr kumimoji="1" lang="mr-IN" altLang="zh-TW" dirty="0" err="1">
                <a:latin typeface="Consolas" charset="0"/>
                <a:ea typeface="Consolas" charset="0"/>
                <a:cs typeface="Consolas" charset="0"/>
              </a:rPr>
              <a:t>d</a:t>
            </a:r>
            <a:r>
              <a:rPr kumimoji="1" lang="mr-IN" altLang="zh-TW" dirty="0">
                <a:latin typeface="Consolas" charset="0"/>
                <a:ea typeface="Consolas" charset="0"/>
                <a:cs typeface="Consolas" charset="0"/>
              </a:rPr>
              <a:t>", </a:t>
            </a:r>
            <a:r>
              <a:rPr kumimoji="1" lang="mr-IN" altLang="zh-TW" dirty="0" err="1">
                <a:latin typeface="Consolas" charset="0"/>
                <a:ea typeface="Consolas" charset="0"/>
                <a:cs typeface="Consolas" charset="0"/>
              </a:rPr>
              <a:t>p</a:t>
            </a:r>
            <a:r>
              <a:rPr kumimoji="1" lang="mr-IN" altLang="zh-TW" dirty="0">
                <a:latin typeface="Consolas" charset="0"/>
                <a:ea typeface="Consolas" charset="0"/>
                <a:cs typeface="Consolas" charset="0"/>
              </a:rPr>
              <a:t>);                                          │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mr-IN" altLang="zh-TW" dirty="0">
                <a:latin typeface="Consolas" charset="0"/>
                <a:ea typeface="Consolas" charset="0"/>
                <a:cs typeface="Consolas" charset="0"/>
              </a:rPr>
              <a:t>   │8           </a:t>
            </a:r>
            <a:r>
              <a:rPr kumimoji="1" lang="mr-IN" altLang="zh-TW" dirty="0" err="1">
                <a:latin typeface="Consolas" charset="0"/>
                <a:ea typeface="Consolas" charset="0"/>
                <a:cs typeface="Consolas" charset="0"/>
              </a:rPr>
              <a:t>printf</a:t>
            </a:r>
            <a:r>
              <a:rPr kumimoji="1" lang="mr-IN" altLang="zh-TW" dirty="0">
                <a:latin typeface="Consolas" charset="0"/>
                <a:ea typeface="Consolas" charset="0"/>
                <a:cs typeface="Consolas" charset="0"/>
              </a:rPr>
              <a:t>("</a:t>
            </a:r>
            <a:r>
              <a:rPr kumimoji="1" lang="mr-IN" altLang="zh-TW" dirty="0" err="1">
                <a:latin typeface="Consolas" charset="0"/>
                <a:ea typeface="Consolas" charset="0"/>
                <a:cs typeface="Consolas" charset="0"/>
              </a:rPr>
              <a:t>ret</a:t>
            </a:r>
            <a:r>
              <a:rPr kumimoji="1" lang="mr-IN" altLang="zh-TW" dirty="0">
                <a:latin typeface="Consolas" charset="0"/>
                <a:ea typeface="Consolas" charset="0"/>
                <a:cs typeface="Consolas" charset="0"/>
              </a:rPr>
              <a:t> = %</a:t>
            </a:r>
            <a:r>
              <a:rPr kumimoji="1" lang="mr-IN" altLang="zh-TW" dirty="0" err="1">
                <a:latin typeface="Consolas" charset="0"/>
                <a:ea typeface="Consolas" charset="0"/>
                <a:cs typeface="Consolas" charset="0"/>
              </a:rPr>
              <a:t>d</a:t>
            </a:r>
            <a:r>
              <a:rPr kumimoji="1" lang="mr-IN" altLang="zh-TW" dirty="0">
                <a:latin typeface="Consolas" charset="0"/>
                <a:ea typeface="Consolas" charset="0"/>
                <a:cs typeface="Consolas" charset="0"/>
              </a:rPr>
              <a:t>, %</a:t>
            </a:r>
            <a:r>
              <a:rPr kumimoji="1" lang="mr-IN" altLang="zh-TW" dirty="0" err="1">
                <a:latin typeface="Consolas" charset="0"/>
                <a:ea typeface="Consolas" charset="0"/>
                <a:cs typeface="Consolas" charset="0"/>
              </a:rPr>
              <a:t>d</a:t>
            </a:r>
            <a:r>
              <a:rPr kumimoji="1" lang="mr-IN" altLang="zh-TW" dirty="0">
                <a:latin typeface="Consolas" charset="0"/>
                <a:ea typeface="Consolas" charset="0"/>
                <a:cs typeface="Consolas" charset="0"/>
              </a:rPr>
              <a:t>", </a:t>
            </a:r>
            <a:r>
              <a:rPr kumimoji="1" lang="mr-IN" altLang="zh-TW" dirty="0" err="1">
                <a:latin typeface="Consolas" charset="0"/>
                <a:ea typeface="Consolas" charset="0"/>
                <a:cs typeface="Consolas" charset="0"/>
              </a:rPr>
              <a:t>ret</a:t>
            </a:r>
            <a:r>
              <a:rPr kumimoji="1" lang="mr-IN" altLang="zh-TW" dirty="0">
                <a:latin typeface="Consolas" charset="0"/>
                <a:ea typeface="Consolas" charset="0"/>
                <a:cs typeface="Consolas" charset="0"/>
              </a:rPr>
              <a:t>, *</a:t>
            </a:r>
            <a:r>
              <a:rPr kumimoji="1" lang="mr-IN" altLang="zh-TW" dirty="0" err="1">
                <a:latin typeface="Consolas" charset="0"/>
                <a:ea typeface="Consolas" charset="0"/>
                <a:cs typeface="Consolas" charset="0"/>
              </a:rPr>
              <a:t>p</a:t>
            </a:r>
            <a:r>
              <a:rPr kumimoji="1" lang="mr-IN" altLang="zh-TW" dirty="0">
                <a:latin typeface="Consolas" charset="0"/>
                <a:ea typeface="Consolas" charset="0"/>
                <a:cs typeface="Consolas" charset="0"/>
              </a:rPr>
              <a:t>);                               │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mr-IN" altLang="zh-TW" dirty="0">
                <a:latin typeface="Consolas" charset="0"/>
                <a:ea typeface="Consolas" charset="0"/>
                <a:cs typeface="Consolas" charset="0"/>
              </a:rPr>
              <a:t>   │9       }                                                                  │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mr-IN" altLang="zh-TW" dirty="0">
                <a:latin typeface="Consolas" charset="0"/>
                <a:ea typeface="Consolas" charset="0"/>
                <a:cs typeface="Consolas" charset="0"/>
              </a:rPr>
              <a:t>   │10                                                                         │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mr-IN" altLang="zh-TW" dirty="0">
                <a:latin typeface="Consolas" charset="0"/>
                <a:ea typeface="Consolas" charset="0"/>
                <a:cs typeface="Consolas" charset="0"/>
              </a:rPr>
              <a:t>   │11                                                                         │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mr-IN" altLang="zh-TW" dirty="0">
                <a:latin typeface="Consolas" charset="0"/>
                <a:ea typeface="Consolas" charset="0"/>
                <a:cs typeface="Consolas" charset="0"/>
              </a:rPr>
              <a:t>   │12                                                                         │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mr-IN" altLang="zh-TW" dirty="0">
                <a:latin typeface="Consolas" charset="0"/>
                <a:ea typeface="Consolas" charset="0"/>
                <a:cs typeface="Consolas" charset="0"/>
              </a:rPr>
              <a:t>   │13                                                                         │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mr-IN" altLang="zh-TW" dirty="0">
                <a:latin typeface="Consolas" charset="0"/>
                <a:ea typeface="Consolas" charset="0"/>
                <a:cs typeface="Consolas" charset="0"/>
              </a:rPr>
              <a:t>   │14                                                                         │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mr-IN" altLang="zh-TW" dirty="0">
                <a:latin typeface="Consolas" charset="0"/>
                <a:ea typeface="Consolas" charset="0"/>
                <a:cs typeface="Consolas" charset="0"/>
              </a:rPr>
              <a:t>   │15                                                                         │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mr-IN" altLang="zh-TW" dirty="0">
                <a:latin typeface="Consolas" charset="0"/>
                <a:ea typeface="Consolas" charset="0"/>
                <a:cs typeface="Consolas" charset="0"/>
              </a:rPr>
              <a:t>   │16                                                                         │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mr-IN" altLang="zh-TW" dirty="0">
                <a:latin typeface="Consolas" charset="0"/>
                <a:ea typeface="Consolas" charset="0"/>
                <a:cs typeface="Consolas" charset="0"/>
              </a:rPr>
              <a:t>   └───────────────────────────────────────────────────────────────────────────┘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mr-IN" altLang="zh-TW" dirty="0" err="1">
                <a:latin typeface="Consolas" charset="0"/>
                <a:ea typeface="Consolas" charset="0"/>
                <a:cs typeface="Consolas" charset="0"/>
              </a:rPr>
              <a:t>exec</a:t>
            </a:r>
            <a:r>
              <a:rPr kumimoji="1" lang="mr-IN" altLang="zh-TW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mr-IN" altLang="zh-TW" dirty="0" err="1">
                <a:latin typeface="Consolas" charset="0"/>
                <a:ea typeface="Consolas" charset="0"/>
                <a:cs typeface="Consolas" charset="0"/>
              </a:rPr>
              <a:t>No</a:t>
            </a:r>
            <a:r>
              <a:rPr kumimoji="1" lang="mr-IN" altLang="zh-TW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mr-IN" altLang="zh-TW" dirty="0" err="1">
                <a:latin typeface="Consolas" charset="0"/>
                <a:ea typeface="Consolas" charset="0"/>
                <a:cs typeface="Consolas" charset="0"/>
              </a:rPr>
              <a:t>process</a:t>
            </a:r>
            <a:r>
              <a:rPr kumimoji="1" lang="mr-IN" altLang="zh-TW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mr-IN" altLang="zh-TW" dirty="0" err="1">
                <a:latin typeface="Consolas" charset="0"/>
                <a:ea typeface="Consolas" charset="0"/>
                <a:cs typeface="Consolas" charset="0"/>
              </a:rPr>
              <a:t>In</a:t>
            </a:r>
            <a:r>
              <a:rPr kumimoji="1" lang="mr-IN" altLang="zh-TW" dirty="0">
                <a:latin typeface="Consolas" charset="0"/>
                <a:ea typeface="Consolas" charset="0"/>
                <a:cs typeface="Consolas" charset="0"/>
              </a:rPr>
              <a:t>:                                                L??   PC: ?? 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mr-IN" altLang="zh-TW" dirty="0" err="1">
                <a:latin typeface="Consolas" charset="0"/>
                <a:ea typeface="Consolas" charset="0"/>
                <a:cs typeface="Consolas" charset="0"/>
              </a:rPr>
              <a:t>For</a:t>
            </a:r>
            <a:r>
              <a:rPr kumimoji="1" lang="mr-IN" altLang="zh-TW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mr-IN" altLang="zh-TW" dirty="0" err="1">
                <a:latin typeface="Consolas" charset="0"/>
                <a:ea typeface="Consolas" charset="0"/>
                <a:cs typeface="Consolas" charset="0"/>
              </a:rPr>
              <a:t>bug</a:t>
            </a:r>
            <a:r>
              <a:rPr kumimoji="1" lang="mr-IN" altLang="zh-TW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mr-IN" altLang="zh-TW" dirty="0" err="1">
                <a:latin typeface="Consolas" charset="0"/>
                <a:ea typeface="Consolas" charset="0"/>
                <a:cs typeface="Consolas" charset="0"/>
              </a:rPr>
              <a:t>reporting</a:t>
            </a:r>
            <a:r>
              <a:rPr kumimoji="1" lang="mr-IN" altLang="zh-TW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mr-IN" altLang="zh-TW" dirty="0" err="1">
                <a:latin typeface="Consolas" charset="0"/>
                <a:ea typeface="Consolas" charset="0"/>
                <a:cs typeface="Consolas" charset="0"/>
              </a:rPr>
              <a:t>instructions</a:t>
            </a:r>
            <a:r>
              <a:rPr kumimoji="1" lang="mr-IN" altLang="zh-TW" dirty="0">
                <a:latin typeface="Consolas" charset="0"/>
                <a:ea typeface="Consolas" charset="0"/>
                <a:cs typeface="Consolas" charset="0"/>
              </a:rPr>
              <a:t>, </a:t>
            </a:r>
            <a:r>
              <a:rPr kumimoji="1" lang="mr-IN" altLang="zh-TW" dirty="0" err="1">
                <a:latin typeface="Consolas" charset="0"/>
                <a:ea typeface="Consolas" charset="0"/>
                <a:cs typeface="Consolas" charset="0"/>
              </a:rPr>
              <a:t>please</a:t>
            </a:r>
            <a:r>
              <a:rPr kumimoji="1" lang="mr-IN" altLang="zh-TW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mr-IN" altLang="zh-TW" dirty="0" err="1">
                <a:latin typeface="Consolas" charset="0"/>
                <a:ea typeface="Consolas" charset="0"/>
                <a:cs typeface="Consolas" charset="0"/>
              </a:rPr>
              <a:t>see</a:t>
            </a:r>
            <a:r>
              <a:rPr kumimoji="1" lang="mr-IN" altLang="zh-TW" dirty="0">
                <a:latin typeface="Consolas" charset="0"/>
                <a:ea typeface="Consolas" charset="0"/>
                <a:cs typeface="Consolas" charset="0"/>
              </a:rPr>
              <a:t>: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mr-IN" altLang="zh-TW" dirty="0">
                <a:latin typeface="Consolas" charset="0"/>
                <a:ea typeface="Consolas" charset="0"/>
                <a:cs typeface="Consolas" charset="0"/>
              </a:rPr>
              <a:t>&lt;</a:t>
            </a:r>
            <a:r>
              <a:rPr kumimoji="1" lang="mr-IN" altLang="zh-TW" dirty="0" err="1">
                <a:latin typeface="Consolas" charset="0"/>
                <a:ea typeface="Consolas" charset="0"/>
                <a:cs typeface="Consolas" charset="0"/>
              </a:rPr>
              <a:t>http</a:t>
            </a:r>
            <a:r>
              <a:rPr kumimoji="1" lang="mr-IN" altLang="zh-TW" dirty="0">
                <a:latin typeface="Consolas" charset="0"/>
                <a:ea typeface="Consolas" charset="0"/>
                <a:cs typeface="Consolas" charset="0"/>
              </a:rPr>
              <a:t>://</a:t>
            </a:r>
            <a:r>
              <a:rPr kumimoji="1" lang="mr-IN" altLang="zh-TW" dirty="0" err="1">
                <a:latin typeface="Consolas" charset="0"/>
                <a:ea typeface="Consolas" charset="0"/>
                <a:cs typeface="Consolas" charset="0"/>
              </a:rPr>
              <a:t>www.gnu.org</a:t>
            </a:r>
            <a:r>
              <a:rPr kumimoji="1" lang="mr-IN" altLang="zh-TW" dirty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kumimoji="1" lang="mr-IN" altLang="zh-TW" dirty="0" err="1">
                <a:latin typeface="Consolas" charset="0"/>
                <a:ea typeface="Consolas" charset="0"/>
                <a:cs typeface="Consolas" charset="0"/>
              </a:rPr>
              <a:t>software</a:t>
            </a:r>
            <a:r>
              <a:rPr kumimoji="1" lang="mr-IN" altLang="zh-TW" dirty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kumimoji="1" lang="mr-IN" altLang="zh-TW" dirty="0" err="1">
                <a:latin typeface="Consolas" charset="0"/>
                <a:ea typeface="Consolas" charset="0"/>
                <a:cs typeface="Consolas" charset="0"/>
              </a:rPr>
              <a:t>gdb</a:t>
            </a:r>
            <a:r>
              <a:rPr kumimoji="1" lang="mr-IN" altLang="zh-TW" dirty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kumimoji="1" lang="mr-IN" altLang="zh-TW" dirty="0" err="1">
                <a:latin typeface="Consolas" charset="0"/>
                <a:ea typeface="Consolas" charset="0"/>
                <a:cs typeface="Consolas" charset="0"/>
              </a:rPr>
              <a:t>bugs</a:t>
            </a:r>
            <a:r>
              <a:rPr kumimoji="1" lang="mr-IN" altLang="zh-TW" dirty="0">
                <a:latin typeface="Consolas" charset="0"/>
                <a:ea typeface="Consolas" charset="0"/>
                <a:cs typeface="Consolas" charset="0"/>
              </a:rPr>
              <a:t>/&gt;.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mr-IN" altLang="zh-TW" dirty="0" err="1">
                <a:latin typeface="Consolas" charset="0"/>
                <a:ea typeface="Consolas" charset="0"/>
                <a:cs typeface="Consolas" charset="0"/>
              </a:rPr>
              <a:t>Find</a:t>
            </a:r>
            <a:r>
              <a:rPr kumimoji="1" lang="mr-IN" altLang="zh-TW" dirty="0">
                <a:latin typeface="Consolas" charset="0"/>
                <a:ea typeface="Consolas" charset="0"/>
                <a:cs typeface="Consolas" charset="0"/>
              </a:rPr>
              <a:t> the GDB </a:t>
            </a:r>
            <a:r>
              <a:rPr kumimoji="1" lang="mr-IN" altLang="zh-TW" dirty="0" err="1">
                <a:latin typeface="Consolas" charset="0"/>
                <a:ea typeface="Consolas" charset="0"/>
                <a:cs typeface="Consolas" charset="0"/>
              </a:rPr>
              <a:t>manual</a:t>
            </a:r>
            <a:r>
              <a:rPr kumimoji="1" lang="mr-IN" altLang="zh-TW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mr-IN" altLang="zh-TW" dirty="0" err="1">
                <a:latin typeface="Consolas" charset="0"/>
                <a:ea typeface="Consolas" charset="0"/>
                <a:cs typeface="Consolas" charset="0"/>
              </a:rPr>
              <a:t>and</a:t>
            </a:r>
            <a:r>
              <a:rPr kumimoji="1" lang="mr-IN" altLang="zh-TW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mr-IN" altLang="zh-TW" dirty="0" err="1">
                <a:latin typeface="Consolas" charset="0"/>
                <a:ea typeface="Consolas" charset="0"/>
                <a:cs typeface="Consolas" charset="0"/>
              </a:rPr>
              <a:t>other</a:t>
            </a:r>
            <a:r>
              <a:rPr kumimoji="1" lang="mr-IN" altLang="zh-TW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mr-IN" altLang="zh-TW" dirty="0" err="1">
                <a:latin typeface="Consolas" charset="0"/>
                <a:ea typeface="Consolas" charset="0"/>
                <a:cs typeface="Consolas" charset="0"/>
              </a:rPr>
              <a:t>documentation</a:t>
            </a:r>
            <a:r>
              <a:rPr kumimoji="1" lang="mr-IN" altLang="zh-TW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mr-IN" altLang="zh-TW" dirty="0" err="1">
                <a:latin typeface="Consolas" charset="0"/>
                <a:ea typeface="Consolas" charset="0"/>
                <a:cs typeface="Consolas" charset="0"/>
              </a:rPr>
              <a:t>resources</a:t>
            </a:r>
            <a:r>
              <a:rPr kumimoji="1" lang="mr-IN" altLang="zh-TW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mr-IN" altLang="zh-TW" dirty="0" err="1">
                <a:latin typeface="Consolas" charset="0"/>
                <a:ea typeface="Consolas" charset="0"/>
                <a:cs typeface="Consolas" charset="0"/>
              </a:rPr>
              <a:t>online</a:t>
            </a:r>
            <a:r>
              <a:rPr kumimoji="1" lang="mr-IN" altLang="zh-TW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mr-IN" altLang="zh-TW" dirty="0" err="1">
                <a:latin typeface="Consolas" charset="0"/>
                <a:ea typeface="Consolas" charset="0"/>
                <a:cs typeface="Consolas" charset="0"/>
              </a:rPr>
              <a:t>at</a:t>
            </a:r>
            <a:r>
              <a:rPr kumimoji="1" lang="mr-IN" altLang="zh-TW" dirty="0">
                <a:latin typeface="Consolas" charset="0"/>
                <a:ea typeface="Consolas" charset="0"/>
                <a:cs typeface="Consolas" charset="0"/>
              </a:rPr>
              <a:t>: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mr-IN" altLang="zh-TW" dirty="0">
                <a:latin typeface="Consolas" charset="0"/>
                <a:ea typeface="Consolas" charset="0"/>
                <a:cs typeface="Consolas" charset="0"/>
              </a:rPr>
              <a:t>&lt;</a:t>
            </a:r>
            <a:r>
              <a:rPr kumimoji="1" lang="mr-IN" altLang="zh-TW" dirty="0" err="1">
                <a:latin typeface="Consolas" charset="0"/>
                <a:ea typeface="Consolas" charset="0"/>
                <a:cs typeface="Consolas" charset="0"/>
              </a:rPr>
              <a:t>http</a:t>
            </a:r>
            <a:r>
              <a:rPr kumimoji="1" lang="mr-IN" altLang="zh-TW" dirty="0">
                <a:latin typeface="Consolas" charset="0"/>
                <a:ea typeface="Consolas" charset="0"/>
                <a:cs typeface="Consolas" charset="0"/>
              </a:rPr>
              <a:t>://</a:t>
            </a:r>
            <a:r>
              <a:rPr kumimoji="1" lang="mr-IN" altLang="zh-TW" dirty="0" err="1">
                <a:latin typeface="Consolas" charset="0"/>
                <a:ea typeface="Consolas" charset="0"/>
                <a:cs typeface="Consolas" charset="0"/>
              </a:rPr>
              <a:t>www.gnu.org</a:t>
            </a:r>
            <a:r>
              <a:rPr kumimoji="1" lang="mr-IN" altLang="zh-TW" dirty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kumimoji="1" lang="mr-IN" altLang="zh-TW" dirty="0" err="1">
                <a:latin typeface="Consolas" charset="0"/>
                <a:ea typeface="Consolas" charset="0"/>
                <a:cs typeface="Consolas" charset="0"/>
              </a:rPr>
              <a:t>software</a:t>
            </a:r>
            <a:r>
              <a:rPr kumimoji="1" lang="mr-IN" altLang="zh-TW" dirty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kumimoji="1" lang="mr-IN" altLang="zh-TW" dirty="0" err="1">
                <a:latin typeface="Consolas" charset="0"/>
                <a:ea typeface="Consolas" charset="0"/>
                <a:cs typeface="Consolas" charset="0"/>
              </a:rPr>
              <a:t>gdb</a:t>
            </a:r>
            <a:r>
              <a:rPr kumimoji="1" lang="mr-IN" altLang="zh-TW" dirty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kumimoji="1" lang="mr-IN" altLang="zh-TW" dirty="0" err="1">
                <a:latin typeface="Consolas" charset="0"/>
                <a:ea typeface="Consolas" charset="0"/>
                <a:cs typeface="Consolas" charset="0"/>
              </a:rPr>
              <a:t>documentation</a:t>
            </a:r>
            <a:r>
              <a:rPr kumimoji="1" lang="mr-IN" altLang="zh-TW" dirty="0">
                <a:latin typeface="Consolas" charset="0"/>
                <a:ea typeface="Consolas" charset="0"/>
                <a:cs typeface="Consolas" charset="0"/>
              </a:rPr>
              <a:t>/&gt;.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mr-IN" altLang="zh-TW" dirty="0" err="1">
                <a:latin typeface="Consolas" charset="0"/>
                <a:ea typeface="Consolas" charset="0"/>
                <a:cs typeface="Consolas" charset="0"/>
              </a:rPr>
              <a:t>For</a:t>
            </a:r>
            <a:r>
              <a:rPr kumimoji="1" lang="mr-IN" altLang="zh-TW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mr-IN" altLang="zh-TW" dirty="0" err="1">
                <a:latin typeface="Consolas" charset="0"/>
                <a:ea typeface="Consolas" charset="0"/>
                <a:cs typeface="Consolas" charset="0"/>
              </a:rPr>
              <a:t>help</a:t>
            </a:r>
            <a:r>
              <a:rPr kumimoji="1" lang="mr-IN" altLang="zh-TW" dirty="0">
                <a:latin typeface="Consolas" charset="0"/>
                <a:ea typeface="Consolas" charset="0"/>
                <a:cs typeface="Consolas" charset="0"/>
              </a:rPr>
              <a:t>, </a:t>
            </a:r>
            <a:r>
              <a:rPr kumimoji="1" lang="mr-IN" altLang="zh-TW" dirty="0" err="1">
                <a:latin typeface="Consolas" charset="0"/>
                <a:ea typeface="Consolas" charset="0"/>
                <a:cs typeface="Consolas" charset="0"/>
              </a:rPr>
              <a:t>type</a:t>
            </a:r>
            <a:r>
              <a:rPr kumimoji="1" lang="mr-IN" altLang="zh-TW" dirty="0">
                <a:latin typeface="Consolas" charset="0"/>
                <a:ea typeface="Consolas" charset="0"/>
                <a:cs typeface="Consolas" charset="0"/>
              </a:rPr>
              <a:t> "</a:t>
            </a:r>
            <a:r>
              <a:rPr kumimoji="1" lang="mr-IN" altLang="zh-TW" dirty="0" err="1">
                <a:latin typeface="Consolas" charset="0"/>
                <a:ea typeface="Consolas" charset="0"/>
                <a:cs typeface="Consolas" charset="0"/>
              </a:rPr>
              <a:t>help</a:t>
            </a:r>
            <a:r>
              <a:rPr kumimoji="1" lang="mr-IN" altLang="zh-TW" dirty="0">
                <a:latin typeface="Consolas" charset="0"/>
                <a:ea typeface="Consolas" charset="0"/>
                <a:cs typeface="Consolas" charset="0"/>
              </a:rPr>
              <a:t>".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mr-IN" altLang="zh-TW" dirty="0" err="1">
                <a:latin typeface="Consolas" charset="0"/>
                <a:ea typeface="Consolas" charset="0"/>
                <a:cs typeface="Consolas" charset="0"/>
              </a:rPr>
              <a:t>Type</a:t>
            </a:r>
            <a:r>
              <a:rPr kumimoji="1" lang="mr-IN" altLang="zh-TW" dirty="0">
                <a:latin typeface="Consolas" charset="0"/>
                <a:ea typeface="Consolas" charset="0"/>
                <a:cs typeface="Consolas" charset="0"/>
              </a:rPr>
              <a:t> "</a:t>
            </a:r>
            <a:r>
              <a:rPr kumimoji="1" lang="mr-IN" altLang="zh-TW" dirty="0" err="1">
                <a:latin typeface="Consolas" charset="0"/>
                <a:ea typeface="Consolas" charset="0"/>
                <a:cs typeface="Consolas" charset="0"/>
              </a:rPr>
              <a:t>apropos</a:t>
            </a:r>
            <a:r>
              <a:rPr kumimoji="1" lang="mr-IN" altLang="zh-TW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mr-IN" altLang="zh-TW" dirty="0" err="1">
                <a:latin typeface="Consolas" charset="0"/>
                <a:ea typeface="Consolas" charset="0"/>
                <a:cs typeface="Consolas" charset="0"/>
              </a:rPr>
              <a:t>word</a:t>
            </a:r>
            <a:r>
              <a:rPr kumimoji="1" lang="mr-IN" altLang="zh-TW" dirty="0">
                <a:latin typeface="Consolas" charset="0"/>
                <a:ea typeface="Consolas" charset="0"/>
                <a:cs typeface="Consolas" charset="0"/>
              </a:rPr>
              <a:t>" to </a:t>
            </a:r>
            <a:r>
              <a:rPr kumimoji="1" lang="mr-IN" altLang="zh-TW" dirty="0" err="1">
                <a:latin typeface="Consolas" charset="0"/>
                <a:ea typeface="Consolas" charset="0"/>
                <a:cs typeface="Consolas" charset="0"/>
              </a:rPr>
              <a:t>search</a:t>
            </a:r>
            <a:r>
              <a:rPr kumimoji="1" lang="mr-IN" altLang="zh-TW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mr-IN" altLang="zh-TW" dirty="0" err="1">
                <a:latin typeface="Consolas" charset="0"/>
                <a:ea typeface="Consolas" charset="0"/>
                <a:cs typeface="Consolas" charset="0"/>
              </a:rPr>
              <a:t>for</a:t>
            </a:r>
            <a:r>
              <a:rPr kumimoji="1" lang="mr-IN" altLang="zh-TW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mr-IN" altLang="zh-TW" dirty="0" err="1">
                <a:latin typeface="Consolas" charset="0"/>
                <a:ea typeface="Consolas" charset="0"/>
                <a:cs typeface="Consolas" charset="0"/>
              </a:rPr>
              <a:t>commands</a:t>
            </a:r>
            <a:r>
              <a:rPr kumimoji="1" lang="mr-IN" altLang="zh-TW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mr-IN" altLang="zh-TW" dirty="0" err="1">
                <a:latin typeface="Consolas" charset="0"/>
                <a:ea typeface="Consolas" charset="0"/>
                <a:cs typeface="Consolas" charset="0"/>
              </a:rPr>
              <a:t>related</a:t>
            </a:r>
            <a:r>
              <a:rPr kumimoji="1" lang="mr-IN" altLang="zh-TW" dirty="0">
                <a:latin typeface="Consolas" charset="0"/>
                <a:ea typeface="Consolas" charset="0"/>
                <a:cs typeface="Consolas" charset="0"/>
              </a:rPr>
              <a:t> to "</a:t>
            </a:r>
            <a:r>
              <a:rPr kumimoji="1" lang="mr-IN" altLang="zh-TW" dirty="0" err="1">
                <a:latin typeface="Consolas" charset="0"/>
                <a:ea typeface="Consolas" charset="0"/>
                <a:cs typeface="Consolas" charset="0"/>
              </a:rPr>
              <a:t>word</a:t>
            </a:r>
            <a:r>
              <a:rPr kumimoji="1" lang="mr-IN" altLang="zh-TW" dirty="0">
                <a:latin typeface="Consolas" charset="0"/>
                <a:ea typeface="Consolas" charset="0"/>
                <a:cs typeface="Consolas" charset="0"/>
              </a:rPr>
              <a:t>"...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mr-IN" altLang="zh-TW" dirty="0" err="1">
                <a:latin typeface="Consolas" charset="0"/>
                <a:ea typeface="Consolas" charset="0"/>
                <a:cs typeface="Consolas" charset="0"/>
              </a:rPr>
              <a:t>Reading</a:t>
            </a:r>
            <a:r>
              <a:rPr kumimoji="1" lang="mr-IN" altLang="zh-TW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mr-IN" altLang="zh-TW" dirty="0" err="1">
                <a:latin typeface="Consolas" charset="0"/>
                <a:ea typeface="Consolas" charset="0"/>
                <a:cs typeface="Consolas" charset="0"/>
              </a:rPr>
              <a:t>symbols</a:t>
            </a:r>
            <a:r>
              <a:rPr kumimoji="1" lang="mr-IN" altLang="zh-TW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mr-IN" altLang="zh-TW" dirty="0" err="1">
                <a:latin typeface="Consolas" charset="0"/>
                <a:ea typeface="Consolas" charset="0"/>
                <a:cs typeface="Consolas" charset="0"/>
              </a:rPr>
              <a:t>from</a:t>
            </a:r>
            <a:r>
              <a:rPr kumimoji="1" lang="mr-IN" altLang="zh-TW" dirty="0">
                <a:latin typeface="Consolas" charset="0"/>
                <a:ea typeface="Consolas" charset="0"/>
                <a:cs typeface="Consolas" charset="0"/>
              </a:rPr>
              <a:t> ./</a:t>
            </a:r>
            <a:r>
              <a:rPr kumimoji="1" lang="mr-IN" altLang="zh-TW" dirty="0" err="1">
                <a:latin typeface="Consolas" charset="0"/>
                <a:ea typeface="Consolas" charset="0"/>
                <a:cs typeface="Consolas" charset="0"/>
              </a:rPr>
              <a:t>pointer</a:t>
            </a:r>
            <a:r>
              <a:rPr kumimoji="1" lang="mr-IN" altLang="zh-TW" dirty="0">
                <a:latin typeface="Consolas" charset="0"/>
                <a:ea typeface="Consolas" charset="0"/>
                <a:cs typeface="Consolas" charset="0"/>
              </a:rPr>
              <a:t>...</a:t>
            </a:r>
            <a:r>
              <a:rPr kumimoji="1" lang="mr-IN" altLang="zh-TW" dirty="0" err="1">
                <a:latin typeface="Consolas" charset="0"/>
                <a:ea typeface="Consolas" charset="0"/>
                <a:cs typeface="Consolas" charset="0"/>
              </a:rPr>
              <a:t>done</a:t>
            </a:r>
            <a:r>
              <a:rPr kumimoji="1" lang="mr-IN" altLang="zh-TW" dirty="0">
                <a:latin typeface="Consolas" charset="0"/>
                <a:ea typeface="Consolas" charset="0"/>
                <a:cs typeface="Consolas" charset="0"/>
              </a:rPr>
              <a:t>.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mr-IN" altLang="zh-TW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kumimoji="1" lang="mr-IN" altLang="zh-TW" dirty="0" err="1">
                <a:latin typeface="Consolas" charset="0"/>
                <a:ea typeface="Consolas" charset="0"/>
                <a:cs typeface="Consolas" charset="0"/>
              </a:rPr>
              <a:t>gdb</a:t>
            </a:r>
            <a:r>
              <a:rPr kumimoji="1" lang="mr-IN" altLang="zh-TW" dirty="0">
                <a:latin typeface="Consolas" charset="0"/>
                <a:ea typeface="Consolas" charset="0"/>
                <a:cs typeface="Consolas" charset="0"/>
              </a:rPr>
              <a:t>)</a:t>
            </a:r>
            <a:endParaRPr kumimoji="1" lang="zh-TW" altLang="en-US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67582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小結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kumimoji="1" lang="zh-TW" altLang="en-US" dirty="0"/>
              <a:t>必須熟悉</a:t>
            </a:r>
            <a:r>
              <a:rPr kumimoji="1" lang="en-US" altLang="zh-TW" dirty="0" err="1"/>
              <a:t>gcc</a:t>
            </a:r>
            <a:r>
              <a:rPr kumimoji="1" lang="zh-TW" altLang="en-US" dirty="0"/>
              <a:t>及</a:t>
            </a:r>
            <a:r>
              <a:rPr kumimoji="1" lang="en-US" altLang="zh-TW" dirty="0" err="1"/>
              <a:t>gdb</a:t>
            </a:r>
            <a:r>
              <a:rPr kumimoji="1" lang="zh-TW" altLang="en-US" dirty="0"/>
              <a:t>，因為</a:t>
            </a:r>
            <a:r>
              <a:rPr kumimoji="1" lang="en-US" altLang="zh-TW" dirty="0"/>
              <a:t>Linux</a:t>
            </a:r>
            <a:r>
              <a:rPr kumimoji="1" lang="zh-TW" altLang="en-US" dirty="0"/>
              <a:t>上的工具並無法完全替代掉這二者</a:t>
            </a:r>
            <a:endParaRPr kumimoji="1" lang="en-US" altLang="zh-TW" dirty="0"/>
          </a:p>
          <a:p>
            <a:pPr>
              <a:lnSpc>
                <a:spcPct val="150000"/>
              </a:lnSpc>
            </a:pPr>
            <a:r>
              <a:rPr kumimoji="1" lang="zh-TW" altLang="en-US" dirty="0"/>
              <a:t>一定要熟悉</a:t>
            </a:r>
            <a:r>
              <a:rPr kumimoji="1" lang="en-US" altLang="zh-TW" dirty="0"/>
              <a:t>vi</a:t>
            </a:r>
            <a:r>
              <a:rPr kumimoji="1" lang="zh-TW" altLang="en-US" dirty="0"/>
              <a:t>及</a:t>
            </a:r>
            <a:r>
              <a:rPr kumimoji="1" lang="en-US" altLang="zh-TW" dirty="0"/>
              <a:t>vim</a:t>
            </a:r>
          </a:p>
          <a:p>
            <a:pPr lvl="1">
              <a:lnSpc>
                <a:spcPct val="150000"/>
              </a:lnSpc>
            </a:pPr>
            <a:r>
              <a:rPr kumimoji="1" lang="en-US" altLang="zh-TW" dirty="0"/>
              <a:t>UNIX</a:t>
            </a:r>
            <a:r>
              <a:rPr kumimoji="1" lang="zh-TW" altLang="en-US" dirty="0"/>
              <a:t>上一定會有</a:t>
            </a:r>
            <a:r>
              <a:rPr kumimoji="1" lang="en-US" altLang="zh-TW" dirty="0"/>
              <a:t>vi</a:t>
            </a:r>
          </a:p>
          <a:p>
            <a:pPr lvl="1">
              <a:lnSpc>
                <a:spcPct val="150000"/>
              </a:lnSpc>
            </a:pPr>
            <a:r>
              <a:rPr kumimoji="1" lang="en-US" altLang="zh-TW" dirty="0"/>
              <a:t>UNIX</a:t>
            </a:r>
            <a:r>
              <a:rPr kumimoji="1" lang="zh-TW" altLang="en-US" dirty="0"/>
              <a:t>與</a:t>
            </a:r>
            <a:r>
              <a:rPr kumimoji="1" lang="en-US" altLang="zh-TW" dirty="0"/>
              <a:t>Windows</a:t>
            </a:r>
            <a:r>
              <a:rPr kumimoji="1" lang="zh-TW" altLang="en-US" dirty="0"/>
              <a:t>不同，所有的設定檔都是「純文字」檔案，當系統崩潰時你可以使用「</a:t>
            </a:r>
            <a:r>
              <a:rPr kumimoji="1" lang="en-US" altLang="zh-TW" dirty="0"/>
              <a:t>single user mode</a:t>
            </a:r>
            <a:r>
              <a:rPr kumimoji="1" lang="zh-TW" altLang="en-US" dirty="0"/>
              <a:t>」啟動，然後編輯設定檔案進行修復</a:t>
            </a:r>
            <a:endParaRPr kumimoji="1" lang="en-US" altLang="zh-TW" dirty="0"/>
          </a:p>
          <a:p>
            <a:pPr>
              <a:lnSpc>
                <a:spcPct val="150000"/>
              </a:lnSpc>
            </a:pPr>
            <a:r>
              <a:rPr kumimoji="1" lang="zh-TW" altLang="en-US" dirty="0"/>
              <a:t>可以選擇一個你最喜歡的</a:t>
            </a:r>
            <a:r>
              <a:rPr kumimoji="1" lang="en-US" altLang="zh-TW" dirty="0"/>
              <a:t>GUI</a:t>
            </a:r>
            <a:r>
              <a:rPr kumimoji="1" lang="zh-TW" altLang="en-US" dirty="0"/>
              <a:t>的環境，當平常寫程式用的工具</a:t>
            </a:r>
          </a:p>
        </p:txBody>
      </p:sp>
    </p:spTree>
    <p:extLst>
      <p:ext uri="{BB962C8B-B14F-4D97-AF65-F5344CB8AC3E}">
        <p14:creationId xmlns:p14="http://schemas.microsoft.com/office/powerpoint/2010/main" val="3335470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gdb</a:t>
            </a:r>
            <a:r>
              <a:rPr kumimoji="1" lang="en-US" altLang="zh-TW" dirty="0"/>
              <a:t> + python</a:t>
            </a:r>
            <a:endParaRPr kumimoji="1" lang="zh-TW" altLang="en-US" dirty="0"/>
          </a:p>
        </p:txBody>
      </p:sp>
      <p:sp>
        <p:nvSpPr>
          <p:cNvPr id="5" name="文字版面配置區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58776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A0E034A8-9011-9B47-95D2-915213254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" altLang="zh-TW" b="1" dirty="0"/>
              <a:t>GEF - GDB Enhanced Features</a:t>
            </a:r>
            <a:endParaRPr lang="zh-TW" altLang="en-US" dirty="0"/>
          </a:p>
        </p:txBody>
      </p:sp>
      <p:pic>
        <p:nvPicPr>
          <p:cNvPr id="7" name="內容版面配置區 6" descr="一張含有 文字 的圖片&#10;&#10;自動產生的描述">
            <a:extLst>
              <a:ext uri="{FF2B5EF4-FFF2-40B4-BE49-F238E27FC236}">
                <a16:creationId xmlns:a16="http://schemas.microsoft.com/office/drawing/2014/main" id="{4B25FEB5-D5AC-0D40-B71B-2AC28BCC92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69541" y="1825625"/>
            <a:ext cx="8452918" cy="4351338"/>
          </a:xfrm>
        </p:spPr>
      </p:pic>
    </p:spTree>
    <p:extLst>
      <p:ext uri="{BB962C8B-B14F-4D97-AF65-F5344CB8AC3E}">
        <p14:creationId xmlns:p14="http://schemas.microsoft.com/office/powerpoint/2010/main" val="7141560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E0E50D4-38D2-6E47-9B63-9E79EE9C3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安裝</a:t>
            </a:r>
            <a:r>
              <a:rPr lang="en-US" altLang="zh-TW" dirty="0" err="1"/>
              <a:t>gef</a:t>
            </a:r>
            <a:endParaRPr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17100C48-E30C-BD4B-B72E-7C90A787FD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" altLang="zh-TW" dirty="0" err="1"/>
              <a:t>sudo</a:t>
            </a:r>
            <a:r>
              <a:rPr lang="en" altLang="zh-TW" dirty="0"/>
              <a:t> apt install python3-pip</a:t>
            </a:r>
          </a:p>
          <a:p>
            <a:r>
              <a:rPr lang="en" altLang="zh-TW" dirty="0" err="1">
                <a:solidFill>
                  <a:srgbClr val="FF0000"/>
                </a:solidFill>
              </a:rPr>
              <a:t>wget</a:t>
            </a:r>
            <a:r>
              <a:rPr lang="en" altLang="zh-TW" dirty="0">
                <a:solidFill>
                  <a:srgbClr val="FF0000"/>
                </a:solidFill>
              </a:rPr>
              <a:t> -q -O- https://</a:t>
            </a:r>
            <a:r>
              <a:rPr lang="en" altLang="zh-TW" dirty="0" err="1">
                <a:solidFill>
                  <a:srgbClr val="FF0000"/>
                </a:solidFill>
              </a:rPr>
              <a:t>github.com</a:t>
            </a:r>
            <a:r>
              <a:rPr lang="en" altLang="zh-TW" dirty="0">
                <a:solidFill>
                  <a:srgbClr val="FF0000"/>
                </a:solidFill>
              </a:rPr>
              <a:t>/</a:t>
            </a:r>
            <a:r>
              <a:rPr lang="en" altLang="zh-TW" dirty="0" err="1">
                <a:solidFill>
                  <a:srgbClr val="FF0000"/>
                </a:solidFill>
              </a:rPr>
              <a:t>hugsy</a:t>
            </a:r>
            <a:r>
              <a:rPr lang="en" altLang="zh-TW" dirty="0">
                <a:solidFill>
                  <a:srgbClr val="FF0000"/>
                </a:solidFill>
              </a:rPr>
              <a:t>/</a:t>
            </a:r>
            <a:r>
              <a:rPr lang="en" altLang="zh-TW" dirty="0" err="1">
                <a:solidFill>
                  <a:srgbClr val="FF0000"/>
                </a:solidFill>
              </a:rPr>
              <a:t>gef</a:t>
            </a:r>
            <a:r>
              <a:rPr lang="en" altLang="zh-TW" dirty="0">
                <a:solidFill>
                  <a:srgbClr val="FF0000"/>
                </a:solidFill>
              </a:rPr>
              <a:t>/raw/master/scripts/</a:t>
            </a:r>
            <a:r>
              <a:rPr lang="en" altLang="zh-TW" dirty="0" err="1">
                <a:solidFill>
                  <a:srgbClr val="FF0000"/>
                </a:solidFill>
              </a:rPr>
              <a:t>gef.sh</a:t>
            </a:r>
            <a:r>
              <a:rPr lang="en" altLang="zh-TW" dirty="0">
                <a:solidFill>
                  <a:srgbClr val="FF0000"/>
                </a:solidFill>
              </a:rPr>
              <a:t> | </a:t>
            </a:r>
            <a:r>
              <a:rPr lang="en" altLang="zh-TW" dirty="0" err="1">
                <a:solidFill>
                  <a:srgbClr val="FF0000"/>
                </a:solidFill>
              </a:rPr>
              <a:t>sh</a:t>
            </a:r>
            <a:endParaRPr lang="en" altLang="zh-TW" dirty="0">
              <a:solidFill>
                <a:srgbClr val="FF0000"/>
              </a:solidFill>
            </a:endParaRPr>
          </a:p>
          <a:p>
            <a:r>
              <a:rPr lang="en" altLang="zh-TW" dirty="0" err="1"/>
              <a:t>sudo</a:t>
            </a:r>
            <a:r>
              <a:rPr lang="en" altLang="zh-TW" dirty="0"/>
              <a:t> pip3 install unicorn</a:t>
            </a:r>
          </a:p>
          <a:p>
            <a:r>
              <a:rPr lang="en" altLang="zh-TW" dirty="0" err="1"/>
              <a:t>sudo</a:t>
            </a:r>
            <a:r>
              <a:rPr lang="en" altLang="zh-TW" dirty="0"/>
              <a:t> pip3 install keystone-engine</a:t>
            </a:r>
          </a:p>
          <a:p>
            <a:r>
              <a:rPr lang="en" altLang="zh-TW" dirty="0" err="1"/>
              <a:t>sudo</a:t>
            </a:r>
            <a:r>
              <a:rPr lang="en" altLang="zh-TW" dirty="0"/>
              <a:t> pip3 install </a:t>
            </a:r>
            <a:r>
              <a:rPr lang="en" altLang="zh-TW" dirty="0" err="1"/>
              <a:t>ropper</a:t>
            </a:r>
            <a:endParaRPr lang="en" altLang="zh-TW" dirty="0"/>
          </a:p>
          <a:p>
            <a:r>
              <a:rPr lang="en" altLang="zh-TW" dirty="0" err="1"/>
              <a:t>sudo</a:t>
            </a:r>
            <a:r>
              <a:rPr lang="en" altLang="zh-TW" dirty="0"/>
              <a:t> pip3 install keystone-engine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339512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2B91F21-B3F9-6D4C-BBBE-EF69471EB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使用 </a:t>
            </a:r>
            <a:r>
              <a:rPr kumimoji="1" lang="en-US" altLang="zh-TW" dirty="0" err="1"/>
              <a:t>gef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F7A15B9-72F2-9C4D-8BD4-B14DF82536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kumimoji="1" lang="zh-TW" altLang="en-US" dirty="0"/>
              <a:t>相關設定請參考下面網頁</a:t>
            </a:r>
            <a:endParaRPr kumimoji="1" lang="en" altLang="zh-TW" dirty="0"/>
          </a:p>
          <a:p>
            <a:pPr lvl="1">
              <a:lnSpc>
                <a:spcPct val="150000"/>
              </a:lnSpc>
            </a:pPr>
            <a:r>
              <a:rPr kumimoji="1" lang="en" altLang="zh-TW" dirty="0">
                <a:hlinkClick r:id="rId2"/>
              </a:rPr>
              <a:t>https://gef.readthedocs.io/en/master/commands/config/</a:t>
            </a:r>
            <a:endParaRPr kumimoji="1" lang="en" altLang="zh-TW" dirty="0"/>
          </a:p>
          <a:p>
            <a:pPr>
              <a:lnSpc>
                <a:spcPct val="150000"/>
              </a:lnSpc>
            </a:pPr>
            <a:r>
              <a:rPr kumimoji="1" lang="zh-TW" altLang="en-US" dirty="0"/>
              <a:t>基本使用方法</a:t>
            </a:r>
            <a:endParaRPr kumimoji="1" lang="en-US" altLang="zh-TW" dirty="0"/>
          </a:p>
          <a:p>
            <a:pPr lvl="1">
              <a:lnSpc>
                <a:spcPct val="150000"/>
              </a:lnSpc>
            </a:pPr>
            <a:r>
              <a:rPr kumimoji="1" lang="en-US" altLang="zh-TW" dirty="0" err="1"/>
              <a:t>gdb</a:t>
            </a:r>
            <a:r>
              <a:rPr kumimoji="1" lang="en-US" altLang="zh-TW" dirty="0"/>
              <a:t> </a:t>
            </a:r>
            <a:r>
              <a:rPr kumimoji="1" lang="zh-TW" altLang="en-US" dirty="0"/>
              <a:t>執行檔</a:t>
            </a:r>
            <a:endParaRPr kumimoji="1" lang="en" altLang="zh-TW" dirty="0"/>
          </a:p>
          <a:p>
            <a:pPr lvl="1">
              <a:lnSpc>
                <a:spcPct val="150000"/>
              </a:lnSpc>
            </a:pPr>
            <a:r>
              <a:rPr kumimoji="1" lang="en" altLang="zh-TW" dirty="0" err="1"/>
              <a:t>gef</a:t>
            </a:r>
            <a:r>
              <a:rPr kumimoji="1" lang="en" altLang="zh-TW" dirty="0"/>
              <a:t> config </a:t>
            </a:r>
            <a:r>
              <a:rPr kumimoji="1" lang="en" altLang="zh-TW" dirty="0" err="1"/>
              <a:t>context.layout</a:t>
            </a:r>
            <a:r>
              <a:rPr kumimoji="1" lang="en" altLang="zh-TW" dirty="0"/>
              <a:t> "-legend regs stack -code </a:t>
            </a:r>
            <a:r>
              <a:rPr kumimoji="1" lang="en" altLang="zh-TW" dirty="0" err="1"/>
              <a:t>args</a:t>
            </a:r>
            <a:r>
              <a:rPr kumimoji="1" lang="en" altLang="zh-TW" dirty="0"/>
              <a:t> source -threads -trace extra memory”</a:t>
            </a:r>
          </a:p>
          <a:p>
            <a:pPr lvl="1">
              <a:lnSpc>
                <a:spcPct val="150000"/>
              </a:lnSpc>
            </a:pPr>
            <a:r>
              <a:rPr kumimoji="1" lang="zh-TW" altLang="en-US" dirty="0"/>
              <a:t>接下來可以當成普通</a:t>
            </a:r>
            <a:r>
              <a:rPr kumimoji="1" lang="en-US" altLang="zh-TW" dirty="0" err="1"/>
              <a:t>gdb</a:t>
            </a:r>
            <a:r>
              <a:rPr kumimoji="1" lang="zh-TW" altLang="en-US" dirty="0"/>
              <a:t>使用</a:t>
            </a:r>
          </a:p>
        </p:txBody>
      </p:sp>
    </p:spTree>
    <p:extLst>
      <p:ext uri="{BB962C8B-B14F-4D97-AF65-F5344CB8AC3E}">
        <p14:creationId xmlns:p14="http://schemas.microsoft.com/office/powerpoint/2010/main" val="34821351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7BA97E9F-6912-734B-ABD4-C9F37D429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gdb+eclipse</a:t>
            </a:r>
            <a:endParaRPr lang="zh-TW" altLang="en-US" dirty="0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C6FAAFCE-0D1B-7240-9352-630F89783E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133312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make</a:t>
            </a:r>
            <a:r>
              <a:rPr kumimoji="1" lang="zh-TW" altLang="en-US" dirty="0"/>
              <a:t>：簡化常用的編譯指令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115098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語法</a:t>
            </a:r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2000" dirty="0">
                <a:latin typeface="Consolas" charset="0"/>
                <a:ea typeface="Consolas" charset="0"/>
                <a:cs typeface="Consolas" charset="0"/>
              </a:rPr>
              <a:t>target: source1.o source2.o</a:t>
            </a:r>
            <a:r>
              <a:rPr kumimoji="1" lang="is-IS" altLang="zh-TW" sz="2000" dirty="0">
                <a:latin typeface="Consolas" charset="0"/>
                <a:ea typeface="Consolas" charset="0"/>
                <a:cs typeface="Consolas" charset="0"/>
              </a:rPr>
              <a:t>…	</a:t>
            </a:r>
            <a:r>
              <a:rPr kumimoji="1" lang="is-IS" altLang="zh-TW" sz="20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/*</a:t>
            </a:r>
            <a:r>
              <a:rPr kumimoji="1" lang="zh-TW" altLang="en-US" sz="20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如果</a:t>
            </a:r>
            <a:r>
              <a:rPr kumimoji="1" lang="en-US" altLang="zh-TW" sz="20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source1.o, source2.o</a:t>
            </a:r>
            <a:r>
              <a:rPr kumimoji="1" lang="zh-TW" altLang="en-US" sz="20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其中有</a:t>
            </a:r>
            <a:r>
              <a:rPr kumimoji="1" lang="en-US" altLang="zh-TW" sz="20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*/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is-IS" altLang="zh-TW" sz="2000" dirty="0">
                <a:latin typeface="Consolas" charset="0"/>
                <a:ea typeface="Consolas" charset="0"/>
                <a:cs typeface="Consolas" charset="0"/>
              </a:rPr>
              <a:t>	gcc source1.o source2.o –o target</a:t>
            </a:r>
            <a:r>
              <a:rPr kumimoji="1" lang="en-US" altLang="zh-TW" sz="2000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kumimoji="1" lang="en-US" altLang="zh-TW" sz="20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/*</a:t>
            </a:r>
            <a:r>
              <a:rPr kumimoji="1" lang="zh-TW" altLang="en-US" sz="20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一個比</a:t>
            </a:r>
            <a:r>
              <a:rPr kumimoji="1" lang="en-US" altLang="zh-TW" sz="20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target</a:t>
            </a:r>
            <a:r>
              <a:rPr kumimoji="1" lang="zh-TW" altLang="en-US" sz="20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還要新</a:t>
            </a:r>
            <a:r>
              <a:rPr kumimoji="1" lang="en-US" altLang="zh-TW" sz="20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*/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zh-TW" sz="2000" dirty="0">
                <a:latin typeface="Consolas" charset="0"/>
                <a:ea typeface="Consolas" charset="0"/>
                <a:cs typeface="Consolas" charset="0"/>
              </a:rPr>
              <a:t>						</a:t>
            </a:r>
            <a:r>
              <a:rPr kumimoji="1" lang="en-US" altLang="zh-TW" sz="20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/*</a:t>
            </a:r>
            <a:r>
              <a:rPr kumimoji="1" lang="zh-TW" altLang="en-US" sz="20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就會執行</a:t>
            </a:r>
            <a:r>
              <a:rPr kumimoji="1" lang="en-US" altLang="zh-TW" sz="2000" dirty="0" err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gcc</a:t>
            </a:r>
            <a:r>
              <a:rPr kumimoji="1" lang="en-US" altLang="zh-TW" sz="20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*/</a:t>
            </a:r>
            <a:endParaRPr kumimoji="1" lang="is-IS" altLang="zh-TW" sz="2000" dirty="0">
              <a:solidFill>
                <a:srgbClr val="FF0000"/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is-IS" altLang="zh-TW" sz="2000" dirty="0">
                <a:latin typeface="Consolas" charset="0"/>
                <a:ea typeface="Consolas" charset="0"/>
                <a:cs typeface="Consolas" charset="0"/>
              </a:rPr>
              <a:t>clean:					</a:t>
            </a:r>
            <a:r>
              <a:rPr kumimoji="1" lang="is-IS" altLang="zh-TW" sz="20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/*</a:t>
            </a:r>
            <a:r>
              <a:rPr kumimoji="1" lang="zh-TW" altLang="en-US" sz="20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無預設條件</a:t>
            </a:r>
            <a:r>
              <a:rPr kumimoji="1" lang="en-US" altLang="zh-TW" sz="20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*/</a:t>
            </a:r>
            <a:endParaRPr kumimoji="1" lang="is-IS" altLang="zh-TW" sz="2000" dirty="0">
              <a:solidFill>
                <a:srgbClr val="FF0000"/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is-IS" altLang="zh-TW" sz="2000" dirty="0">
                <a:latin typeface="Consolas" charset="0"/>
                <a:ea typeface="Consolas" charset="0"/>
                <a:cs typeface="Consolas" charset="0"/>
              </a:rPr>
              <a:t>	rm *.o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is-IS" altLang="zh-TW" sz="2000" dirty="0">
              <a:latin typeface="Consolas" charset="0"/>
              <a:ea typeface="Consolas" charset="0"/>
              <a:cs typeface="Consolas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is-IS" altLang="zh-TW" sz="2000" dirty="0">
                <a:latin typeface="Consolas" charset="0"/>
                <a:ea typeface="Consolas" charset="0"/>
                <a:cs typeface="Consolas" charset="0"/>
              </a:rPr>
              <a:t>/*</a:t>
            </a:r>
            <a:r>
              <a:rPr kumimoji="1" lang="zh-CN" altLang="en-US" sz="2000" dirty="0">
                <a:latin typeface="Consolas" charset="0"/>
                <a:ea typeface="Consolas" charset="0"/>
                <a:cs typeface="Consolas" charset="0"/>
              </a:rPr>
              <a:t>底下是一個</a:t>
            </a:r>
            <a:r>
              <a:rPr kumimoji="1" lang="en-US" altLang="zh-CN" sz="2000" dirty="0" err="1">
                <a:latin typeface="Consolas" charset="0"/>
                <a:ea typeface="Consolas" charset="0"/>
                <a:cs typeface="Consolas" charset="0"/>
              </a:rPr>
              <a:t>makefile</a:t>
            </a:r>
            <a:r>
              <a:rPr kumimoji="1" lang="zh-CN" altLang="en-US" sz="2000" dirty="0">
                <a:latin typeface="Consolas" charset="0"/>
                <a:ea typeface="Consolas" charset="0"/>
                <a:cs typeface="Consolas" charset="0"/>
              </a:rPr>
              <a:t>的介紹網站</a:t>
            </a:r>
            <a:r>
              <a:rPr kumimoji="1" lang="en-US" altLang="zh-CN" sz="2000">
                <a:latin typeface="Consolas" charset="0"/>
                <a:ea typeface="Consolas" charset="0"/>
                <a:cs typeface="Consolas" charset="0"/>
              </a:rPr>
              <a:t>*/</a:t>
            </a:r>
            <a:endParaRPr kumimoji="1" lang="is-IS" altLang="zh-TW" sz="2000" dirty="0">
              <a:latin typeface="Consolas" charset="0"/>
              <a:ea typeface="Consolas" charset="0"/>
              <a:cs typeface="Consolas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kumimoji="1" lang="is-IS" altLang="zh-TW" sz="2000" dirty="0">
                <a:latin typeface="Consolas" charset="0"/>
                <a:ea typeface="Consolas" charset="0"/>
                <a:cs typeface="Consolas" charset="0"/>
              </a:rPr>
              <a:t>/*http://mropengate.blogspot.com/2018/01/makefile.html*/</a:t>
            </a:r>
            <a:endParaRPr kumimoji="1" lang="zh-TW" altLang="en-US" sz="2000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32231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實例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zh-TW" sz="2000" dirty="0">
                <a:latin typeface="Consolas" charset="0"/>
                <a:ea typeface="Consolas" charset="0"/>
                <a:cs typeface="Consolas" charset="0"/>
              </a:rPr>
              <a:t>pointer: </a:t>
            </a:r>
            <a:r>
              <a:rPr kumimoji="1" lang="en-US" altLang="zh-TW" sz="2000" dirty="0" err="1">
                <a:latin typeface="Consolas" charset="0"/>
                <a:ea typeface="Consolas" charset="0"/>
                <a:cs typeface="Consolas" charset="0"/>
              </a:rPr>
              <a:t>pointer.c</a:t>
            </a:r>
            <a:r>
              <a:rPr kumimoji="1" lang="en-US" altLang="zh-TW" sz="2000" dirty="0">
                <a:latin typeface="Consolas" charset="0"/>
                <a:ea typeface="Consolas" charset="0"/>
                <a:cs typeface="Consolas" charset="0"/>
              </a:rPr>
              <a:t>		</a:t>
            </a:r>
            <a:r>
              <a:rPr kumimoji="1" lang="en-US" altLang="zh-TW" sz="20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/*</a:t>
            </a:r>
            <a:r>
              <a:rPr kumimoji="1" lang="zh-TW" altLang="en-US" sz="20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只有當</a:t>
            </a:r>
            <a:r>
              <a:rPr kumimoji="1" lang="en-US" altLang="zh-TW" sz="2000" dirty="0" err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pointer.c</a:t>
            </a:r>
            <a:r>
              <a:rPr kumimoji="1" lang="zh-TW" altLang="en-US" sz="20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的時間比</a:t>
            </a:r>
            <a:r>
              <a:rPr kumimoji="1" lang="en-US" altLang="zh-TW" sz="20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pointer</a:t>
            </a:r>
            <a:r>
              <a:rPr kumimoji="1" lang="zh-TW" altLang="en-US" sz="20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還新時</a:t>
            </a:r>
            <a:r>
              <a:rPr kumimoji="1" lang="en-US" altLang="zh-TW" sz="20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*/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zh-TW" sz="2000" dirty="0">
                <a:latin typeface="Consolas" charset="0"/>
                <a:ea typeface="Consolas" charset="0"/>
                <a:cs typeface="Consolas" charset="0"/>
              </a:rPr>
              <a:t>        </a:t>
            </a:r>
            <a:r>
              <a:rPr kumimoji="1" lang="en-US" altLang="zh-TW" sz="2000" dirty="0" err="1">
                <a:latin typeface="Consolas" charset="0"/>
                <a:ea typeface="Consolas" charset="0"/>
                <a:cs typeface="Consolas" charset="0"/>
              </a:rPr>
              <a:t>gcc</a:t>
            </a:r>
            <a:r>
              <a:rPr kumimoji="1" lang="en-US" altLang="zh-TW" sz="20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TW" sz="2000" dirty="0" err="1">
                <a:latin typeface="Consolas" charset="0"/>
                <a:ea typeface="Consolas" charset="0"/>
                <a:cs typeface="Consolas" charset="0"/>
              </a:rPr>
              <a:t>pointer.c</a:t>
            </a:r>
            <a:r>
              <a:rPr kumimoji="1" lang="en-US" altLang="zh-TW" sz="2000" dirty="0">
                <a:latin typeface="Consolas" charset="0"/>
                <a:ea typeface="Consolas" charset="0"/>
                <a:cs typeface="Consolas" charset="0"/>
              </a:rPr>
              <a:t> -O3 -o pointer	</a:t>
            </a:r>
            <a:r>
              <a:rPr kumimoji="1" lang="en-US" altLang="zh-TW" sz="20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/*</a:t>
            </a:r>
            <a:r>
              <a:rPr kumimoji="1" lang="zh-TW" altLang="en-US" sz="20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才會執行</a:t>
            </a:r>
            <a:r>
              <a:rPr kumimoji="1" lang="en-US" altLang="zh-TW" sz="2000" dirty="0" err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gcc</a:t>
            </a:r>
            <a:r>
              <a:rPr kumimoji="1" lang="zh-TW" altLang="en-US" sz="20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指令</a:t>
            </a:r>
            <a:r>
              <a:rPr kumimoji="1" lang="en-US" altLang="zh-TW" sz="20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*/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zh-TW" sz="2000" dirty="0">
                <a:latin typeface="Consolas" charset="0"/>
                <a:ea typeface="Consolas" charset="0"/>
                <a:cs typeface="Consolas" charset="0"/>
              </a:rPr>
              <a:t>hello: </a:t>
            </a:r>
            <a:r>
              <a:rPr kumimoji="1" lang="en-US" altLang="zh-TW" sz="2000" dirty="0" err="1">
                <a:latin typeface="Consolas" charset="0"/>
                <a:ea typeface="Consolas" charset="0"/>
                <a:cs typeface="Consolas" charset="0"/>
              </a:rPr>
              <a:t>hello.c</a:t>
            </a:r>
            <a:endParaRPr kumimoji="1" lang="en-US" altLang="zh-TW" sz="2000" dirty="0">
              <a:latin typeface="Consolas" charset="0"/>
              <a:ea typeface="Consolas" charset="0"/>
              <a:cs typeface="Consolas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zh-TW" sz="2000" dirty="0">
                <a:latin typeface="Consolas" charset="0"/>
                <a:ea typeface="Consolas" charset="0"/>
                <a:cs typeface="Consolas" charset="0"/>
              </a:rPr>
              <a:t>        </a:t>
            </a:r>
            <a:r>
              <a:rPr kumimoji="1" lang="en-US" altLang="zh-TW" sz="2000" dirty="0" err="1">
                <a:latin typeface="Consolas" charset="0"/>
                <a:ea typeface="Consolas" charset="0"/>
                <a:cs typeface="Consolas" charset="0"/>
              </a:rPr>
              <a:t>gcc</a:t>
            </a:r>
            <a:r>
              <a:rPr kumimoji="1" lang="en-US" altLang="zh-TW" sz="20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TW" sz="2000" dirty="0" err="1">
                <a:latin typeface="Consolas" charset="0"/>
                <a:ea typeface="Consolas" charset="0"/>
                <a:cs typeface="Consolas" charset="0"/>
              </a:rPr>
              <a:t>hello.c</a:t>
            </a:r>
            <a:r>
              <a:rPr kumimoji="1" lang="en-US" altLang="zh-TW" sz="2000" dirty="0">
                <a:latin typeface="Consolas" charset="0"/>
                <a:ea typeface="Consolas" charset="0"/>
                <a:cs typeface="Consolas" charset="0"/>
              </a:rPr>
              <a:t> -O3 -o hello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zh-TW" sz="2000" dirty="0">
                <a:latin typeface="Consolas" charset="0"/>
                <a:ea typeface="Consolas" charset="0"/>
                <a:cs typeface="Consolas" charset="0"/>
              </a:rPr>
              <a:t>table: </a:t>
            </a:r>
            <a:r>
              <a:rPr kumimoji="1" lang="en-US" altLang="zh-TW" sz="2000" dirty="0" err="1">
                <a:latin typeface="Consolas" charset="0"/>
                <a:ea typeface="Consolas" charset="0"/>
                <a:cs typeface="Consolas" charset="0"/>
              </a:rPr>
              <a:t>table.c</a:t>
            </a:r>
            <a:endParaRPr kumimoji="1" lang="en-US" altLang="zh-TW" sz="2000" dirty="0">
              <a:latin typeface="Consolas" charset="0"/>
              <a:ea typeface="Consolas" charset="0"/>
              <a:cs typeface="Consolas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zh-TW" sz="2000" dirty="0">
                <a:latin typeface="Consolas" charset="0"/>
                <a:ea typeface="Consolas" charset="0"/>
                <a:cs typeface="Consolas" charset="0"/>
              </a:rPr>
              <a:t>        </a:t>
            </a:r>
            <a:r>
              <a:rPr kumimoji="1" lang="en-US" altLang="zh-TW" sz="2000" dirty="0" err="1">
                <a:latin typeface="Consolas" charset="0"/>
                <a:ea typeface="Consolas" charset="0"/>
                <a:cs typeface="Consolas" charset="0"/>
              </a:rPr>
              <a:t>gcc</a:t>
            </a:r>
            <a:r>
              <a:rPr kumimoji="1" lang="en-US" altLang="zh-TW" sz="20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TW" sz="2000" dirty="0" err="1">
                <a:latin typeface="Consolas" charset="0"/>
                <a:ea typeface="Consolas" charset="0"/>
                <a:cs typeface="Consolas" charset="0"/>
              </a:rPr>
              <a:t>table.c</a:t>
            </a:r>
            <a:r>
              <a:rPr kumimoji="1" lang="en-US" altLang="zh-TW" sz="2000" dirty="0">
                <a:latin typeface="Consolas" charset="0"/>
                <a:ea typeface="Consolas" charset="0"/>
                <a:cs typeface="Consolas" charset="0"/>
              </a:rPr>
              <a:t> -O3 -o table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zh-TW" sz="2000" dirty="0">
                <a:latin typeface="Consolas" charset="0"/>
                <a:ea typeface="Consolas" charset="0"/>
                <a:cs typeface="Consolas" charset="0"/>
              </a:rPr>
              <a:t>clean:				</a:t>
            </a:r>
            <a:r>
              <a:rPr kumimoji="1" lang="en-US" altLang="zh-TW" sz="20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/*</a:t>
            </a:r>
            <a:r>
              <a:rPr kumimoji="1" lang="zh-TW" altLang="en-US" sz="20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只要執行</a:t>
            </a:r>
            <a:r>
              <a:rPr kumimoji="1" lang="en-US" altLang="zh-TW" sz="20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clean</a:t>
            </a:r>
            <a:r>
              <a:rPr kumimoji="1" lang="zh-TW" altLang="en-US" sz="20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就一定會執行</a:t>
            </a:r>
            <a:r>
              <a:rPr kumimoji="1" lang="en-US" altLang="zh-TW" sz="20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remove*/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zh-TW" sz="2000" dirty="0">
                <a:latin typeface="Consolas" charset="0"/>
                <a:ea typeface="Consolas" charset="0"/>
                <a:cs typeface="Consolas" charset="0"/>
              </a:rPr>
              <a:t>        </a:t>
            </a:r>
            <a:r>
              <a:rPr kumimoji="1" lang="en-US" altLang="zh-TW" sz="2000" dirty="0" err="1">
                <a:latin typeface="Consolas" charset="0"/>
                <a:ea typeface="Consolas" charset="0"/>
                <a:cs typeface="Consolas" charset="0"/>
              </a:rPr>
              <a:t>rm</a:t>
            </a:r>
            <a:r>
              <a:rPr kumimoji="1" lang="en-US" altLang="zh-TW" sz="2000" dirty="0">
                <a:latin typeface="Consolas" charset="0"/>
                <a:ea typeface="Consolas" charset="0"/>
                <a:cs typeface="Consolas" charset="0"/>
              </a:rPr>
              <a:t> pointer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zh-TW" sz="2000" dirty="0">
                <a:latin typeface="Consolas" charset="0"/>
                <a:ea typeface="Consolas" charset="0"/>
                <a:cs typeface="Consolas" charset="0"/>
              </a:rPr>
              <a:t>        </a:t>
            </a:r>
            <a:r>
              <a:rPr kumimoji="1" lang="en-US" altLang="zh-TW" sz="2000" dirty="0" err="1">
                <a:latin typeface="Consolas" charset="0"/>
                <a:ea typeface="Consolas" charset="0"/>
                <a:cs typeface="Consolas" charset="0"/>
              </a:rPr>
              <a:t>rm</a:t>
            </a:r>
            <a:r>
              <a:rPr kumimoji="1" lang="en-US" altLang="zh-TW" sz="2000" dirty="0">
                <a:latin typeface="Consolas" charset="0"/>
                <a:ea typeface="Consolas" charset="0"/>
                <a:cs typeface="Consolas" charset="0"/>
              </a:rPr>
              <a:t> hello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zh-TW" sz="2000" dirty="0">
                <a:latin typeface="Consolas" charset="0"/>
                <a:ea typeface="Consolas" charset="0"/>
                <a:cs typeface="Consolas" charset="0"/>
              </a:rPr>
              <a:t>        </a:t>
            </a:r>
            <a:r>
              <a:rPr kumimoji="1" lang="en-US" altLang="zh-TW" sz="2000" dirty="0" err="1">
                <a:latin typeface="Consolas" charset="0"/>
                <a:ea typeface="Consolas" charset="0"/>
                <a:cs typeface="Consolas" charset="0"/>
              </a:rPr>
              <a:t>rm</a:t>
            </a:r>
            <a:r>
              <a:rPr kumimoji="1" lang="en-US" altLang="zh-TW" sz="2000" dirty="0">
                <a:latin typeface="Consolas" charset="0"/>
                <a:ea typeface="Consolas" charset="0"/>
                <a:cs typeface="Consolas" charset="0"/>
              </a:rPr>
              <a:t> table</a:t>
            </a:r>
            <a:endParaRPr kumimoji="1" lang="zh-TW" altLang="en-US" sz="2000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86904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C79B7F2-4B8A-AC47-A21E-15A71BF99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下載程式碼（使用</a:t>
            </a:r>
            <a:r>
              <a:rPr kumimoji="1" lang="en-US" altLang="zh-TW" dirty="0" err="1"/>
              <a:t>github</a:t>
            </a:r>
            <a:r>
              <a:rPr kumimoji="1" lang="zh-TW" altLang="en-US" dirty="0"/>
              <a:t>）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5C83081-E03A-E24D-BCD3-5831134C54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安裝</a:t>
            </a:r>
            <a:r>
              <a:rPr kumimoji="1" lang="en-US" altLang="zh-CN" dirty="0"/>
              <a:t>git</a:t>
            </a:r>
          </a:p>
          <a:p>
            <a:pPr lvl="1"/>
            <a:r>
              <a:rPr kumimoji="1" lang="en-US" altLang="zh-TW" dirty="0" err="1"/>
              <a:t>sudo</a:t>
            </a:r>
            <a:r>
              <a:rPr kumimoji="1" lang="en-US" altLang="zh-TW" dirty="0"/>
              <a:t> apt install git</a:t>
            </a:r>
          </a:p>
          <a:p>
            <a:r>
              <a:rPr kumimoji="1" lang="en-US" altLang="zh-TW" dirty="0" err="1"/>
              <a:t>github</a:t>
            </a:r>
            <a:r>
              <a:rPr kumimoji="1" lang="zh-CN" altLang="en-US" dirty="0"/>
              <a:t>的簡單說明</a:t>
            </a:r>
            <a:endParaRPr kumimoji="1" lang="en-US" altLang="zh-CN" dirty="0"/>
          </a:p>
          <a:p>
            <a:pPr lvl="1"/>
            <a:r>
              <a:rPr kumimoji="1" lang="en" altLang="zh-TW" dirty="0"/>
              <a:t>http://mropengate.blogspot.com/2015/04/git-github.html</a:t>
            </a:r>
          </a:p>
          <a:p>
            <a:r>
              <a:rPr kumimoji="1" lang="zh-CN" altLang="en-US" dirty="0"/>
              <a:t>程式碼網址</a:t>
            </a:r>
            <a:endParaRPr kumimoji="1" lang="en-US" altLang="zh-CN" dirty="0"/>
          </a:p>
          <a:p>
            <a:pPr lvl="1"/>
            <a:r>
              <a:rPr kumimoji="1" lang="en" altLang="zh-TW" dirty="0"/>
              <a:t>https://</a:t>
            </a:r>
            <a:r>
              <a:rPr kumimoji="1" lang="en" altLang="zh-TW" dirty="0" err="1"/>
              <a:t>github.com</a:t>
            </a:r>
            <a:r>
              <a:rPr kumimoji="1" lang="en" altLang="zh-TW" dirty="0"/>
              <a:t>/</a:t>
            </a:r>
            <a:r>
              <a:rPr kumimoji="1" lang="en" altLang="zh-TW" dirty="0" err="1"/>
              <a:t>shiwulo</a:t>
            </a:r>
            <a:r>
              <a:rPr kumimoji="1" lang="en" altLang="zh-TW" dirty="0"/>
              <a:t>/system-programming/</a:t>
            </a:r>
          </a:p>
          <a:p>
            <a:r>
              <a:rPr kumimoji="1" lang="zh-CN" altLang="en-US" dirty="0"/>
              <a:t>下載程式碼</a:t>
            </a:r>
            <a:endParaRPr kumimoji="1" lang="en-US" altLang="zh-CN" dirty="0"/>
          </a:p>
          <a:p>
            <a:pPr lvl="1"/>
            <a:r>
              <a:rPr kumimoji="1" lang="en" altLang="zh-TW" dirty="0"/>
              <a:t>git clone</a:t>
            </a:r>
            <a:r>
              <a:rPr kumimoji="1" lang="zh-TW" altLang="en-US" dirty="0"/>
              <a:t> </a:t>
            </a:r>
            <a:r>
              <a:rPr kumimoji="1" lang="en" altLang="zh-TW" dirty="0"/>
              <a:t>https://</a:t>
            </a:r>
            <a:r>
              <a:rPr kumimoji="1" lang="en" altLang="zh-TW" dirty="0" err="1"/>
              <a:t>github.com</a:t>
            </a:r>
            <a:r>
              <a:rPr kumimoji="1" lang="en" altLang="zh-TW" dirty="0"/>
              <a:t>/</a:t>
            </a:r>
            <a:r>
              <a:rPr kumimoji="1" lang="en" altLang="zh-TW" dirty="0" err="1"/>
              <a:t>shiwulo</a:t>
            </a:r>
            <a:r>
              <a:rPr kumimoji="1" lang="en" altLang="zh-TW" dirty="0"/>
              <a:t>/system-</a:t>
            </a:r>
            <a:r>
              <a:rPr kumimoji="1" lang="en" altLang="zh-TW" dirty="0" err="1"/>
              <a:t>programming.git</a:t>
            </a:r>
            <a:endParaRPr kumimoji="1" lang="en" altLang="zh-TW" dirty="0"/>
          </a:p>
          <a:p>
            <a:pPr lvl="1"/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633121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更複雜一點點的例子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zh-TW" sz="2000" dirty="0">
                <a:latin typeface="Consolas" charset="0"/>
                <a:ea typeface="Consolas" charset="0"/>
                <a:cs typeface="Consolas" charset="0"/>
              </a:rPr>
              <a:t>all: pointer hello table </a:t>
            </a:r>
            <a:r>
              <a:rPr kumimoji="1" lang="en-US" altLang="zh-TW" sz="2000" dirty="0" err="1">
                <a:latin typeface="Consolas" charset="0"/>
                <a:ea typeface="Consolas" charset="0"/>
                <a:cs typeface="Consolas" charset="0"/>
              </a:rPr>
              <a:t>rdtsc</a:t>
            </a:r>
            <a:r>
              <a:rPr kumimoji="1" lang="en-US" altLang="zh-TW" sz="20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TW" sz="2000" dirty="0" err="1">
                <a:latin typeface="Consolas" charset="0"/>
                <a:ea typeface="Consolas" charset="0"/>
                <a:cs typeface="Consolas" charset="0"/>
              </a:rPr>
              <a:t>clock_gettime</a:t>
            </a:r>
            <a:r>
              <a:rPr kumimoji="1" lang="en-US" altLang="zh-TW" sz="20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TW" sz="2000" dirty="0" err="1">
                <a:latin typeface="Consolas" charset="0"/>
                <a:ea typeface="Consolas" charset="0"/>
                <a:cs typeface="Consolas" charset="0"/>
              </a:rPr>
              <a:t>clock_gettime_loop</a:t>
            </a:r>
            <a:r>
              <a:rPr kumimoji="1" lang="en-US" altLang="zh-TW" sz="2000" dirty="0">
                <a:latin typeface="Consolas" charset="0"/>
                <a:ea typeface="Consolas" charset="0"/>
                <a:cs typeface="Consolas" charset="0"/>
              </a:rPr>
              <a:t> pointer1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kumimoji="1" lang="en-US" altLang="zh-TW" sz="2000" dirty="0">
              <a:latin typeface="Consolas" charset="0"/>
              <a:ea typeface="Consolas" charset="0"/>
              <a:cs typeface="Consolas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zh-TW" sz="2000" dirty="0">
                <a:latin typeface="Consolas" charset="0"/>
                <a:ea typeface="Consolas" charset="0"/>
                <a:cs typeface="Consolas" charset="0"/>
              </a:rPr>
              <a:t>pointer: </a:t>
            </a:r>
            <a:r>
              <a:rPr kumimoji="1" lang="en-US" altLang="zh-TW" sz="2000" dirty="0" err="1">
                <a:latin typeface="Consolas" charset="0"/>
                <a:ea typeface="Consolas" charset="0"/>
                <a:cs typeface="Consolas" charset="0"/>
              </a:rPr>
              <a:t>pointer.c</a:t>
            </a:r>
            <a:endParaRPr kumimoji="1" lang="en-US" altLang="zh-TW" sz="2000" dirty="0">
              <a:latin typeface="Consolas" charset="0"/>
              <a:ea typeface="Consolas" charset="0"/>
              <a:cs typeface="Consolas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zh-TW" sz="2000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kumimoji="1" lang="en-US" altLang="zh-TW" sz="2000" dirty="0" err="1">
                <a:latin typeface="Consolas" charset="0"/>
                <a:ea typeface="Consolas" charset="0"/>
                <a:cs typeface="Consolas" charset="0"/>
              </a:rPr>
              <a:t>gcc</a:t>
            </a:r>
            <a:r>
              <a:rPr kumimoji="1" lang="en-US" altLang="zh-TW" sz="20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TW" sz="2000" dirty="0" err="1">
                <a:latin typeface="Consolas" charset="0"/>
                <a:ea typeface="Consolas" charset="0"/>
                <a:cs typeface="Consolas" charset="0"/>
              </a:rPr>
              <a:t>pointer.c</a:t>
            </a:r>
            <a:r>
              <a:rPr kumimoji="1" lang="en-US" altLang="zh-TW" sz="2000" dirty="0">
                <a:latin typeface="Consolas" charset="0"/>
                <a:ea typeface="Consolas" charset="0"/>
                <a:cs typeface="Consolas" charset="0"/>
              </a:rPr>
              <a:t> -g -o pointer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zh-TW" sz="2000" dirty="0">
                <a:latin typeface="Consolas" charset="0"/>
                <a:ea typeface="Consolas" charset="0"/>
                <a:cs typeface="Consolas" charset="0"/>
              </a:rPr>
              <a:t>hello: </a:t>
            </a:r>
            <a:r>
              <a:rPr kumimoji="1" lang="en-US" altLang="zh-TW" sz="2000" dirty="0" err="1">
                <a:latin typeface="Consolas" charset="0"/>
                <a:ea typeface="Consolas" charset="0"/>
                <a:cs typeface="Consolas" charset="0"/>
              </a:rPr>
              <a:t>hello.c</a:t>
            </a:r>
            <a:endParaRPr kumimoji="1" lang="en-US" altLang="zh-TW" sz="2000" dirty="0">
              <a:latin typeface="Consolas" charset="0"/>
              <a:ea typeface="Consolas" charset="0"/>
              <a:cs typeface="Consolas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zh-TW" sz="2000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kumimoji="1" lang="en-US" altLang="zh-TW" sz="2000" dirty="0" err="1">
                <a:latin typeface="Consolas" charset="0"/>
                <a:ea typeface="Consolas" charset="0"/>
                <a:cs typeface="Consolas" charset="0"/>
              </a:rPr>
              <a:t>gcc</a:t>
            </a:r>
            <a:r>
              <a:rPr kumimoji="1" lang="en-US" altLang="zh-TW" sz="20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TW" sz="2000" dirty="0" err="1">
                <a:latin typeface="Consolas" charset="0"/>
                <a:ea typeface="Consolas" charset="0"/>
                <a:cs typeface="Consolas" charset="0"/>
              </a:rPr>
              <a:t>hello.c</a:t>
            </a:r>
            <a:r>
              <a:rPr kumimoji="1" lang="en-US" altLang="zh-TW" sz="2000" dirty="0">
                <a:latin typeface="Consolas" charset="0"/>
                <a:ea typeface="Consolas" charset="0"/>
                <a:cs typeface="Consolas" charset="0"/>
              </a:rPr>
              <a:t> -g -o hello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zh-TW" sz="2000" dirty="0">
                <a:latin typeface="Consolas" charset="0"/>
                <a:ea typeface="Consolas" charset="0"/>
                <a:cs typeface="Consolas" charset="0"/>
              </a:rPr>
              <a:t>table: </a:t>
            </a:r>
            <a:r>
              <a:rPr kumimoji="1" lang="en-US" altLang="zh-TW" sz="2000" dirty="0" err="1">
                <a:latin typeface="Consolas" charset="0"/>
                <a:ea typeface="Consolas" charset="0"/>
                <a:cs typeface="Consolas" charset="0"/>
              </a:rPr>
              <a:t>table.c</a:t>
            </a:r>
            <a:endParaRPr kumimoji="1" lang="en-US" altLang="zh-TW" sz="2000" dirty="0">
              <a:latin typeface="Consolas" charset="0"/>
              <a:ea typeface="Consolas" charset="0"/>
              <a:cs typeface="Consolas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zh-TW" sz="2000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kumimoji="1" lang="en-US" altLang="zh-TW" sz="2000" dirty="0" err="1">
                <a:latin typeface="Consolas" charset="0"/>
                <a:ea typeface="Consolas" charset="0"/>
                <a:cs typeface="Consolas" charset="0"/>
              </a:rPr>
              <a:t>gcc</a:t>
            </a:r>
            <a:r>
              <a:rPr kumimoji="1" lang="en-US" altLang="zh-TW" sz="20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TW" sz="2000" dirty="0" err="1">
                <a:latin typeface="Consolas" charset="0"/>
                <a:ea typeface="Consolas" charset="0"/>
                <a:cs typeface="Consolas" charset="0"/>
              </a:rPr>
              <a:t>table.c</a:t>
            </a:r>
            <a:r>
              <a:rPr kumimoji="1" lang="en-US" altLang="zh-TW" sz="2000" dirty="0">
                <a:latin typeface="Consolas" charset="0"/>
                <a:ea typeface="Consolas" charset="0"/>
                <a:cs typeface="Consolas" charset="0"/>
              </a:rPr>
              <a:t> -g -o table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zh-TW" sz="2000" dirty="0" err="1">
                <a:latin typeface="Consolas" charset="0"/>
                <a:ea typeface="Consolas" charset="0"/>
                <a:cs typeface="Consolas" charset="0"/>
              </a:rPr>
              <a:t>rdtsc</a:t>
            </a:r>
            <a:r>
              <a:rPr kumimoji="1" lang="en-US" altLang="zh-TW" sz="2000" dirty="0">
                <a:latin typeface="Consolas" charset="0"/>
                <a:ea typeface="Consolas" charset="0"/>
                <a:cs typeface="Consolas" charset="0"/>
              </a:rPr>
              <a:t>: </a:t>
            </a:r>
            <a:r>
              <a:rPr kumimoji="1" lang="en-US" altLang="zh-TW" sz="2000" dirty="0" err="1">
                <a:latin typeface="Consolas" charset="0"/>
                <a:ea typeface="Consolas" charset="0"/>
                <a:cs typeface="Consolas" charset="0"/>
              </a:rPr>
              <a:t>rdtsc.c</a:t>
            </a:r>
            <a:endParaRPr kumimoji="1" lang="en-US" altLang="zh-TW" sz="2000" dirty="0">
              <a:latin typeface="Consolas" charset="0"/>
              <a:ea typeface="Consolas" charset="0"/>
              <a:cs typeface="Consolas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zh-TW" sz="2000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kumimoji="1" lang="en-US" altLang="zh-TW" sz="2000" dirty="0" err="1">
                <a:latin typeface="Consolas" charset="0"/>
                <a:ea typeface="Consolas" charset="0"/>
                <a:cs typeface="Consolas" charset="0"/>
              </a:rPr>
              <a:t>gcc</a:t>
            </a:r>
            <a:r>
              <a:rPr kumimoji="1" lang="en-US" altLang="zh-TW" sz="20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TW" sz="2000" dirty="0" err="1">
                <a:latin typeface="Consolas" charset="0"/>
                <a:ea typeface="Consolas" charset="0"/>
                <a:cs typeface="Consolas" charset="0"/>
              </a:rPr>
              <a:t>rdtsc.c</a:t>
            </a:r>
            <a:r>
              <a:rPr kumimoji="1" lang="en-US" altLang="zh-TW" sz="2000" dirty="0">
                <a:latin typeface="Consolas" charset="0"/>
                <a:ea typeface="Consolas" charset="0"/>
                <a:cs typeface="Consolas" charset="0"/>
              </a:rPr>
              <a:t> -g -o </a:t>
            </a:r>
            <a:r>
              <a:rPr kumimoji="1" lang="en-US" altLang="zh-TW" sz="2000" dirty="0" err="1">
                <a:latin typeface="Consolas" charset="0"/>
                <a:ea typeface="Consolas" charset="0"/>
                <a:cs typeface="Consolas" charset="0"/>
              </a:rPr>
              <a:t>rdtsc</a:t>
            </a:r>
            <a:endParaRPr kumimoji="1" lang="en-US" altLang="zh-TW" sz="2000" dirty="0">
              <a:latin typeface="Consolas" charset="0"/>
              <a:ea typeface="Consolas" charset="0"/>
              <a:cs typeface="Consolas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zh-TW" sz="2000" dirty="0" err="1">
                <a:latin typeface="Consolas" charset="0"/>
                <a:ea typeface="Consolas" charset="0"/>
                <a:cs typeface="Consolas" charset="0"/>
              </a:rPr>
              <a:t>clock_gettime</a:t>
            </a:r>
            <a:r>
              <a:rPr kumimoji="1" lang="en-US" altLang="zh-TW" sz="2000" dirty="0">
                <a:latin typeface="Consolas" charset="0"/>
                <a:ea typeface="Consolas" charset="0"/>
                <a:cs typeface="Consolas" charset="0"/>
              </a:rPr>
              <a:t>: </a:t>
            </a:r>
            <a:r>
              <a:rPr kumimoji="1" lang="en-US" altLang="zh-TW" sz="2000" dirty="0" err="1">
                <a:latin typeface="Consolas" charset="0"/>
                <a:ea typeface="Consolas" charset="0"/>
                <a:cs typeface="Consolas" charset="0"/>
              </a:rPr>
              <a:t>clock_gettime.c</a:t>
            </a:r>
            <a:endParaRPr kumimoji="1" lang="en-US" altLang="zh-TW" sz="2000" dirty="0">
              <a:latin typeface="Consolas" charset="0"/>
              <a:ea typeface="Consolas" charset="0"/>
              <a:cs typeface="Consolas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zh-TW" sz="2000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kumimoji="1" lang="en-US" altLang="zh-TW" sz="2000" dirty="0" err="1">
                <a:latin typeface="Consolas" charset="0"/>
                <a:ea typeface="Consolas" charset="0"/>
                <a:cs typeface="Consolas" charset="0"/>
              </a:rPr>
              <a:t>gcc</a:t>
            </a:r>
            <a:r>
              <a:rPr kumimoji="1" lang="en-US" altLang="zh-TW" sz="20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TW" sz="2000" dirty="0" err="1">
                <a:latin typeface="Consolas" charset="0"/>
                <a:ea typeface="Consolas" charset="0"/>
                <a:cs typeface="Consolas" charset="0"/>
              </a:rPr>
              <a:t>clock_gettime.c</a:t>
            </a:r>
            <a:r>
              <a:rPr kumimoji="1" lang="en-US" altLang="zh-TW" sz="2000" dirty="0">
                <a:latin typeface="Consolas" charset="0"/>
                <a:ea typeface="Consolas" charset="0"/>
                <a:cs typeface="Consolas" charset="0"/>
              </a:rPr>
              <a:t> -g -o </a:t>
            </a:r>
            <a:r>
              <a:rPr kumimoji="1" lang="en-US" altLang="zh-TW" sz="2000" dirty="0" err="1">
                <a:latin typeface="Consolas" charset="0"/>
                <a:ea typeface="Consolas" charset="0"/>
                <a:cs typeface="Consolas" charset="0"/>
              </a:rPr>
              <a:t>clock_gettime</a:t>
            </a:r>
            <a:endParaRPr kumimoji="1" lang="en-US" altLang="zh-TW" sz="2000" dirty="0">
              <a:latin typeface="Consolas" charset="0"/>
              <a:ea typeface="Consolas" charset="0"/>
              <a:cs typeface="Consolas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zh-TW" sz="2000" dirty="0" err="1">
                <a:latin typeface="Consolas" charset="0"/>
                <a:ea typeface="Consolas" charset="0"/>
                <a:cs typeface="Consolas" charset="0"/>
              </a:rPr>
              <a:t>clock_gettime_loop</a:t>
            </a:r>
            <a:r>
              <a:rPr kumimoji="1" lang="en-US" altLang="zh-TW" sz="2000" dirty="0">
                <a:latin typeface="Consolas" charset="0"/>
                <a:ea typeface="Consolas" charset="0"/>
                <a:cs typeface="Consolas" charset="0"/>
              </a:rPr>
              <a:t>: </a:t>
            </a:r>
            <a:r>
              <a:rPr kumimoji="1" lang="en-US" altLang="zh-TW" sz="2000" dirty="0" err="1">
                <a:latin typeface="Consolas" charset="0"/>
                <a:ea typeface="Consolas" charset="0"/>
                <a:cs typeface="Consolas" charset="0"/>
              </a:rPr>
              <a:t>clock_gettime_loop.c</a:t>
            </a:r>
            <a:endParaRPr kumimoji="1" lang="en-US" altLang="zh-TW" sz="2000" dirty="0">
              <a:latin typeface="Consolas" charset="0"/>
              <a:ea typeface="Consolas" charset="0"/>
              <a:cs typeface="Consolas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zh-TW" sz="2000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kumimoji="1" lang="en-US" altLang="zh-TW" sz="2000" dirty="0" err="1">
                <a:latin typeface="Consolas" charset="0"/>
                <a:ea typeface="Consolas" charset="0"/>
                <a:cs typeface="Consolas" charset="0"/>
              </a:rPr>
              <a:t>gcc</a:t>
            </a:r>
            <a:r>
              <a:rPr kumimoji="1" lang="en-US" altLang="zh-TW" sz="20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TW" sz="2000" dirty="0" err="1">
                <a:latin typeface="Consolas" charset="0"/>
                <a:ea typeface="Consolas" charset="0"/>
                <a:cs typeface="Consolas" charset="0"/>
              </a:rPr>
              <a:t>clock_gettime_loop.c</a:t>
            </a:r>
            <a:r>
              <a:rPr kumimoji="1" lang="en-US" altLang="zh-TW" sz="2000" dirty="0">
                <a:latin typeface="Consolas" charset="0"/>
                <a:ea typeface="Consolas" charset="0"/>
                <a:cs typeface="Consolas" charset="0"/>
              </a:rPr>
              <a:t> -g -o </a:t>
            </a:r>
            <a:r>
              <a:rPr kumimoji="1" lang="en-US" altLang="zh-TW" sz="2000" dirty="0" err="1">
                <a:latin typeface="Consolas" charset="0"/>
                <a:ea typeface="Consolas" charset="0"/>
                <a:cs typeface="Consolas" charset="0"/>
              </a:rPr>
              <a:t>clock_gettime_loop</a:t>
            </a:r>
            <a:endParaRPr kumimoji="1" lang="en-US" altLang="zh-TW" sz="2000" dirty="0">
              <a:latin typeface="Consolas" charset="0"/>
              <a:ea typeface="Consolas" charset="0"/>
              <a:cs typeface="Consolas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zh-TW" sz="2000" dirty="0">
                <a:latin typeface="Consolas" charset="0"/>
                <a:ea typeface="Consolas" charset="0"/>
                <a:cs typeface="Consolas" charset="0"/>
              </a:rPr>
              <a:t>pointer1: pointer1.c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zh-TW" sz="2000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kumimoji="1" lang="en-US" altLang="zh-TW" sz="2000" dirty="0" err="1">
                <a:latin typeface="Consolas" charset="0"/>
                <a:ea typeface="Consolas" charset="0"/>
                <a:cs typeface="Consolas" charset="0"/>
              </a:rPr>
              <a:t>gcc</a:t>
            </a:r>
            <a:r>
              <a:rPr kumimoji="1" lang="en-US" altLang="zh-TW" sz="2000" dirty="0">
                <a:latin typeface="Consolas" charset="0"/>
                <a:ea typeface="Consolas" charset="0"/>
                <a:cs typeface="Consolas" charset="0"/>
              </a:rPr>
              <a:t> pointer1.c -g -o pointer1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zh-TW" sz="2000" dirty="0">
                <a:latin typeface="Consolas" charset="0"/>
                <a:ea typeface="Consolas" charset="0"/>
                <a:cs typeface="Consolas" charset="0"/>
              </a:rPr>
              <a:t>clean: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zh-TW" sz="2000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kumimoji="1" lang="en-US" altLang="zh-TW" sz="2000" dirty="0" err="1">
                <a:latin typeface="Consolas" charset="0"/>
                <a:ea typeface="Consolas" charset="0"/>
                <a:cs typeface="Consolas" charset="0"/>
              </a:rPr>
              <a:t>rm</a:t>
            </a:r>
            <a:r>
              <a:rPr kumimoji="1" lang="en-US" altLang="zh-TW" sz="2000" dirty="0">
                <a:latin typeface="Consolas" charset="0"/>
                <a:ea typeface="Consolas" charset="0"/>
                <a:cs typeface="Consolas" charset="0"/>
              </a:rPr>
              <a:t> pointer hello table </a:t>
            </a:r>
            <a:r>
              <a:rPr kumimoji="1" lang="en-US" altLang="zh-TW" sz="2000" dirty="0" err="1">
                <a:latin typeface="Consolas" charset="0"/>
                <a:ea typeface="Consolas" charset="0"/>
                <a:cs typeface="Consolas" charset="0"/>
              </a:rPr>
              <a:t>rdtsc</a:t>
            </a:r>
            <a:r>
              <a:rPr kumimoji="1" lang="en-US" altLang="zh-TW" sz="20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TW" sz="2000" dirty="0" err="1">
                <a:latin typeface="Consolas" charset="0"/>
                <a:ea typeface="Consolas" charset="0"/>
                <a:cs typeface="Consolas" charset="0"/>
              </a:rPr>
              <a:t>clock_gettime</a:t>
            </a:r>
            <a:r>
              <a:rPr kumimoji="1" lang="en-US" altLang="zh-TW" sz="20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TW" sz="2000" dirty="0" err="1">
                <a:latin typeface="Consolas" charset="0"/>
                <a:ea typeface="Consolas" charset="0"/>
                <a:cs typeface="Consolas" charset="0"/>
              </a:rPr>
              <a:t>clock_gettime_loop</a:t>
            </a:r>
            <a:r>
              <a:rPr kumimoji="1" lang="en-US" altLang="zh-TW" sz="2000" dirty="0">
                <a:latin typeface="Consolas" charset="0"/>
                <a:ea typeface="Consolas" charset="0"/>
                <a:cs typeface="Consolas" charset="0"/>
              </a:rPr>
              <a:t> pointer1</a:t>
            </a:r>
          </a:p>
        </p:txBody>
      </p:sp>
    </p:spTree>
    <p:extLst>
      <p:ext uri="{BB962C8B-B14F-4D97-AF65-F5344CB8AC3E}">
        <p14:creationId xmlns:p14="http://schemas.microsoft.com/office/powerpoint/2010/main" val="42646227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GNU C</a:t>
            </a:r>
            <a:r>
              <a:rPr kumimoji="1" lang="zh-TW" altLang="en-US" dirty="0"/>
              <a:t>內建的效能衡量工具</a:t>
            </a:r>
            <a:br>
              <a:rPr kumimoji="1" lang="en-US" altLang="zh-TW" dirty="0"/>
            </a:br>
            <a:r>
              <a:rPr kumimoji="1" lang="en-US" altLang="zh-TW" dirty="0" err="1"/>
              <a:t>gprofile</a:t>
            </a:r>
            <a:endParaRPr kumimoji="1" lang="zh-TW" altLang="en-US" dirty="0"/>
          </a:p>
        </p:txBody>
      </p:sp>
      <p:sp>
        <p:nvSpPr>
          <p:cNvPr id="5" name="文字版面配置區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466320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838200" y="365125"/>
            <a:ext cx="4883357" cy="1325563"/>
          </a:xfrm>
        </p:spPr>
        <p:txBody>
          <a:bodyPr/>
          <a:lstStyle/>
          <a:p>
            <a:r>
              <a:rPr kumimoji="1" lang="zh-TW" altLang="en-US" dirty="0"/>
              <a:t>範例程式</a:t>
            </a:r>
          </a:p>
        </p:txBody>
      </p:sp>
      <p:sp>
        <p:nvSpPr>
          <p:cNvPr id="11" name="內容版面配置區 10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976953" cy="4351338"/>
          </a:xfrm>
        </p:spPr>
        <p:txBody>
          <a:bodyPr/>
          <a:lstStyle/>
          <a:p>
            <a:r>
              <a:rPr kumimoji="1" lang="zh-TW" altLang="en-US" dirty="0"/>
              <a:t>如右圖，一個表格（</a:t>
            </a:r>
            <a:r>
              <a:rPr kumimoji="1" lang="en-US" altLang="zh-TW" dirty="0"/>
              <a:t>table</a:t>
            </a:r>
            <a:r>
              <a:rPr kumimoji="1" lang="zh-TW" altLang="en-US" dirty="0"/>
              <a:t>），分別計算欄（</a:t>
            </a:r>
            <a:r>
              <a:rPr kumimoji="1" lang="en-US" altLang="zh-TW" dirty="0"/>
              <a:t>col</a:t>
            </a:r>
            <a:r>
              <a:rPr kumimoji="1" lang="zh-TW" altLang="en-US" dirty="0"/>
              <a:t>）的總和及列（</a:t>
            </a:r>
            <a:r>
              <a:rPr kumimoji="1" lang="en-US" altLang="zh-TW" dirty="0"/>
              <a:t>row</a:t>
            </a:r>
            <a:r>
              <a:rPr kumimoji="1" lang="zh-TW" altLang="en-US" dirty="0"/>
              <a:t>）的總和</a:t>
            </a:r>
            <a:endParaRPr kumimoji="1" lang="en-US" altLang="zh-TW" dirty="0"/>
          </a:p>
          <a:p>
            <a:r>
              <a:rPr kumimoji="1" lang="zh-TW" altLang="en-US" dirty="0"/>
              <a:t>程式碼的程式碼如下頁所示</a:t>
            </a:r>
          </a:p>
        </p:txBody>
      </p:sp>
      <p:graphicFrame>
        <p:nvGraphicFramePr>
          <p:cNvPr id="6" name="表格 5"/>
          <p:cNvGraphicFramePr>
            <a:graphicFrameLocks noGrp="1"/>
          </p:cNvGraphicFramePr>
          <p:nvPr/>
        </p:nvGraphicFramePr>
        <p:xfrm>
          <a:off x="5913197" y="706056"/>
          <a:ext cx="5393805" cy="54864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595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95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95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958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958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958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958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958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9587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9587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9587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9587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9587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9587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9587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</a:tblGrid>
              <a:tr h="358815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8815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8815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8815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8815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8815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8815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58815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58815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58815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58815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58815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58815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58815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58815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graphicFrame>
        <p:nvGraphicFramePr>
          <p:cNvPr id="7" name="表格 6"/>
          <p:cNvGraphicFramePr>
            <a:graphicFrameLocks noGrp="1"/>
          </p:cNvGraphicFramePr>
          <p:nvPr/>
        </p:nvGraphicFramePr>
        <p:xfrm>
          <a:off x="5913196" y="6350507"/>
          <a:ext cx="5393805" cy="36576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595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95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95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958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958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958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958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958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9587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9587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9587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9587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9587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9587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9587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</a:tblGrid>
              <a:tr h="267898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0" name="表格 9"/>
          <p:cNvGraphicFramePr>
            <a:graphicFrameLocks noGrp="1"/>
          </p:cNvGraphicFramePr>
          <p:nvPr/>
        </p:nvGraphicFramePr>
        <p:xfrm>
          <a:off x="11498642" y="706056"/>
          <a:ext cx="468132" cy="54864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681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197611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程式碼</a:t>
            </a:r>
            <a:endParaRPr kumimoji="1"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 numCol="2">
            <a:normAutofit fontScale="55000" lnSpcReduction="20000"/>
          </a:bodyPr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#define size 10000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long table[size][size];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long col[size];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long row[size];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kumimoji="1" lang="en-US" altLang="zh-TW" dirty="0">
              <a:latin typeface="Consolas" charset="0"/>
              <a:ea typeface="Consolas" charset="0"/>
              <a:cs typeface="Consolas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void </a:t>
            </a:r>
            <a:r>
              <a:rPr kumimoji="1" lang="en-US" altLang="zh-TW" dirty="0" err="1">
                <a:latin typeface="Consolas" charset="0"/>
                <a:ea typeface="Consolas" charset="0"/>
                <a:cs typeface="Consolas" charset="0"/>
              </a:rPr>
              <a:t>initTable</a:t>
            </a: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() {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        </a:t>
            </a:r>
            <a:r>
              <a:rPr kumimoji="1" lang="en-US" altLang="zh-TW" dirty="0" err="1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TW" dirty="0" err="1"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, j;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        for (</a:t>
            </a:r>
            <a:r>
              <a:rPr kumimoji="1" lang="en-US" altLang="zh-TW" dirty="0" err="1"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=0; </a:t>
            </a:r>
            <a:r>
              <a:rPr kumimoji="1" lang="en-US" altLang="zh-TW" dirty="0" err="1"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&lt; size; </a:t>
            </a:r>
            <a:r>
              <a:rPr kumimoji="1" lang="en-US" altLang="zh-TW" dirty="0" err="1"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++)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                for (j=0; j&lt;size; j++)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                        table[</a:t>
            </a:r>
            <a:r>
              <a:rPr kumimoji="1" lang="en-US" altLang="zh-TW" dirty="0" err="1"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][j]=random();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}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kumimoji="1" lang="en-US" altLang="zh-TW" dirty="0">
              <a:latin typeface="Consolas" charset="0"/>
              <a:ea typeface="Consolas" charset="0"/>
              <a:cs typeface="Consolas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void </a:t>
            </a:r>
            <a:r>
              <a:rPr kumimoji="1" lang="en-US" altLang="zh-TW" dirty="0" err="1">
                <a:latin typeface="Consolas" charset="0"/>
                <a:ea typeface="Consolas" charset="0"/>
                <a:cs typeface="Consolas" charset="0"/>
              </a:rPr>
              <a:t>sumCol</a:t>
            </a: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() {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        </a:t>
            </a:r>
            <a:r>
              <a:rPr kumimoji="1" lang="en-US" altLang="zh-TW" dirty="0" err="1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TW" dirty="0" err="1"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, j;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        for (j=0; j&lt;size; j++)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                for (</a:t>
            </a:r>
            <a:r>
              <a:rPr kumimoji="1" lang="en-US" altLang="zh-TW" dirty="0" err="1"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=0; </a:t>
            </a:r>
            <a:r>
              <a:rPr kumimoji="1" lang="en-US" altLang="zh-TW" dirty="0" err="1"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&lt;size; </a:t>
            </a:r>
            <a:r>
              <a:rPr kumimoji="1" lang="en-US" altLang="zh-TW" dirty="0" err="1"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++)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                        col[j] = table[</a:t>
            </a:r>
            <a:r>
              <a:rPr kumimoji="1" lang="en-US" altLang="zh-TW" dirty="0" err="1"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][j];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}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kumimoji="1" lang="en-US" altLang="zh-TW" dirty="0">
              <a:latin typeface="Consolas" charset="0"/>
              <a:ea typeface="Consolas" charset="0"/>
              <a:cs typeface="Consolas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kumimoji="1" lang="en-US" altLang="zh-TW" dirty="0">
              <a:latin typeface="Consolas" charset="0"/>
              <a:ea typeface="Consolas" charset="0"/>
              <a:cs typeface="Consolas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void </a:t>
            </a:r>
            <a:r>
              <a:rPr kumimoji="1" lang="en-US" altLang="zh-TW" dirty="0" err="1">
                <a:latin typeface="Consolas" charset="0"/>
                <a:ea typeface="Consolas" charset="0"/>
                <a:cs typeface="Consolas" charset="0"/>
              </a:rPr>
              <a:t>sumRow</a:t>
            </a: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() {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        </a:t>
            </a:r>
            <a:r>
              <a:rPr kumimoji="1" lang="en-US" altLang="zh-TW" dirty="0" err="1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TW" dirty="0" err="1"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, j;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        for (</a:t>
            </a:r>
            <a:r>
              <a:rPr kumimoji="1" lang="en-US" altLang="zh-TW" dirty="0" err="1"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=0; </a:t>
            </a:r>
            <a:r>
              <a:rPr kumimoji="1" lang="en-US" altLang="zh-TW" dirty="0" err="1"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&lt;size; </a:t>
            </a:r>
            <a:r>
              <a:rPr kumimoji="1" lang="en-US" altLang="zh-TW" dirty="0" err="1"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++)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                for (j=0; j&lt;size; j++)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                        row[</a:t>
            </a:r>
            <a:r>
              <a:rPr kumimoji="1" lang="en-US" altLang="zh-TW" dirty="0" err="1"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] = table[</a:t>
            </a:r>
            <a:r>
              <a:rPr kumimoji="1" lang="en-US" altLang="zh-TW" dirty="0" err="1"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][j];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}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kumimoji="1" lang="en-US" altLang="zh-TW" dirty="0">
              <a:latin typeface="Consolas" charset="0"/>
              <a:ea typeface="Consolas" charset="0"/>
              <a:cs typeface="Consolas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void </a:t>
            </a:r>
            <a:r>
              <a:rPr kumimoji="1" lang="en-US" altLang="zh-TW" dirty="0" err="1">
                <a:latin typeface="Consolas" charset="0"/>
                <a:ea typeface="Consolas" charset="0"/>
                <a:cs typeface="Consolas" charset="0"/>
              </a:rPr>
              <a:t>printResult</a:t>
            </a: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() {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        </a:t>
            </a:r>
            <a:r>
              <a:rPr kumimoji="1" lang="en-US" altLang="zh-TW" dirty="0" err="1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TW" dirty="0" err="1"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;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        </a:t>
            </a:r>
            <a:r>
              <a:rPr kumimoji="1" lang="en-US" altLang="zh-TW" dirty="0" err="1">
                <a:latin typeface="Consolas" charset="0"/>
                <a:ea typeface="Consolas" charset="0"/>
                <a:cs typeface="Consolas" charset="0"/>
              </a:rPr>
              <a:t>printf</a:t>
            </a: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("     RAW\</a:t>
            </a:r>
            <a:r>
              <a:rPr kumimoji="1" lang="en-US" altLang="zh-TW" dirty="0" err="1">
                <a:latin typeface="Consolas" charset="0"/>
                <a:ea typeface="Consolas" charset="0"/>
                <a:cs typeface="Consolas" charset="0"/>
              </a:rPr>
              <a:t>tCol</a:t>
            </a: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\n");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        for (</a:t>
            </a:r>
            <a:r>
              <a:rPr kumimoji="1" lang="en-US" altLang="zh-TW" dirty="0" err="1"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=0; </a:t>
            </a:r>
            <a:r>
              <a:rPr kumimoji="1" lang="en-US" altLang="zh-TW" dirty="0" err="1"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&lt;size; </a:t>
            </a:r>
            <a:r>
              <a:rPr kumimoji="1" lang="en-US" altLang="zh-TW" dirty="0" err="1"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++)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                </a:t>
            </a:r>
            <a:r>
              <a:rPr kumimoji="1" lang="en-US" altLang="zh-TW" dirty="0" err="1">
                <a:latin typeface="Consolas" charset="0"/>
                <a:ea typeface="Consolas" charset="0"/>
                <a:cs typeface="Consolas" charset="0"/>
              </a:rPr>
              <a:t>printf</a:t>
            </a: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("%8ld\t%8ld\n", row[</a:t>
            </a:r>
            <a:r>
              <a:rPr kumimoji="1" lang="en-US" altLang="zh-TW" dirty="0" err="1"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], col[</a:t>
            </a:r>
            <a:r>
              <a:rPr kumimoji="1" lang="en-US" altLang="zh-TW" dirty="0" err="1"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]);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}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kumimoji="1" lang="en-US" altLang="zh-TW" dirty="0">
              <a:latin typeface="Consolas" charset="0"/>
              <a:ea typeface="Consolas" charset="0"/>
              <a:cs typeface="Consolas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zh-TW" dirty="0" err="1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 main() {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        </a:t>
            </a:r>
            <a:r>
              <a:rPr kumimoji="1" lang="en-US" altLang="zh-TW" dirty="0" err="1">
                <a:latin typeface="Consolas" charset="0"/>
                <a:ea typeface="Consolas" charset="0"/>
                <a:cs typeface="Consolas" charset="0"/>
              </a:rPr>
              <a:t>printf</a:t>
            </a: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("hello\n");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        </a:t>
            </a:r>
            <a:r>
              <a:rPr kumimoji="1" lang="en-US" altLang="zh-TW" dirty="0" err="1">
                <a:latin typeface="Consolas" charset="0"/>
                <a:ea typeface="Consolas" charset="0"/>
                <a:cs typeface="Consolas" charset="0"/>
              </a:rPr>
              <a:t>initTable</a:t>
            </a: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();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        </a:t>
            </a:r>
            <a:r>
              <a:rPr kumimoji="1" lang="en-US" altLang="zh-TW" dirty="0" err="1">
                <a:latin typeface="Consolas" charset="0"/>
                <a:ea typeface="Consolas" charset="0"/>
                <a:cs typeface="Consolas" charset="0"/>
              </a:rPr>
              <a:t>sumRow</a:t>
            </a: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();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        </a:t>
            </a:r>
            <a:r>
              <a:rPr kumimoji="1" lang="en-US" altLang="zh-TW" dirty="0" err="1">
                <a:latin typeface="Consolas" charset="0"/>
                <a:ea typeface="Consolas" charset="0"/>
                <a:cs typeface="Consolas" charset="0"/>
              </a:rPr>
              <a:t>sumCol</a:t>
            </a: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();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        </a:t>
            </a:r>
            <a:r>
              <a:rPr kumimoji="1" lang="en-US" altLang="zh-TW" dirty="0" err="1">
                <a:latin typeface="Consolas" charset="0"/>
                <a:ea typeface="Consolas" charset="0"/>
                <a:cs typeface="Consolas" charset="0"/>
              </a:rPr>
              <a:t>printResult</a:t>
            </a: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();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        return 0;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}</a:t>
            </a:r>
            <a:endParaRPr kumimoji="1" lang="zh-TW" alt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916820" y="2615878"/>
            <a:ext cx="1689904" cy="5555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/>
              <a:t>將</a:t>
            </a:r>
            <a:r>
              <a:rPr kumimoji="1" lang="en-US" altLang="zh-TW" dirty="0"/>
              <a:t>table</a:t>
            </a:r>
            <a:r>
              <a:rPr kumimoji="1" lang="zh-TW" altLang="en-US" dirty="0"/>
              <a:t>初始化</a:t>
            </a:r>
          </a:p>
        </p:txBody>
      </p:sp>
      <p:sp>
        <p:nvSpPr>
          <p:cNvPr id="7" name="矩形 6"/>
          <p:cNvSpPr/>
          <p:nvPr/>
        </p:nvSpPr>
        <p:spPr>
          <a:xfrm>
            <a:off x="2916820" y="4001294"/>
            <a:ext cx="1689904" cy="5555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/>
              <a:t>以</a:t>
            </a:r>
            <a:r>
              <a:rPr kumimoji="1" lang="en-US" altLang="zh-TW" dirty="0"/>
              <a:t>row major</a:t>
            </a:r>
            <a:r>
              <a:rPr kumimoji="1" lang="zh-TW" altLang="en-US" dirty="0"/>
              <a:t>方式計算</a:t>
            </a:r>
          </a:p>
        </p:txBody>
      </p:sp>
      <p:sp>
        <p:nvSpPr>
          <p:cNvPr id="8" name="矩形 7"/>
          <p:cNvSpPr/>
          <p:nvPr/>
        </p:nvSpPr>
        <p:spPr>
          <a:xfrm>
            <a:off x="2916820" y="5625447"/>
            <a:ext cx="1689904" cy="5555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/>
              <a:t>以</a:t>
            </a:r>
            <a:r>
              <a:rPr kumimoji="1" lang="en-US" altLang="zh-TW" dirty="0"/>
              <a:t>col major</a:t>
            </a:r>
            <a:r>
              <a:rPr kumimoji="1" lang="zh-TW" altLang="en-US" dirty="0"/>
              <a:t>方式計算</a:t>
            </a:r>
          </a:p>
        </p:txBody>
      </p:sp>
      <p:sp>
        <p:nvSpPr>
          <p:cNvPr id="9" name="矩形 8"/>
          <p:cNvSpPr/>
          <p:nvPr/>
        </p:nvSpPr>
        <p:spPr>
          <a:xfrm>
            <a:off x="9018608" y="2615878"/>
            <a:ext cx="1689904" cy="5555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/>
              <a:t>列印結果</a:t>
            </a:r>
            <a:endParaRPr kumimoji="1" lang="zh-TW" altLang="en-US" dirty="0"/>
          </a:p>
        </p:txBody>
      </p:sp>
      <p:sp>
        <p:nvSpPr>
          <p:cNvPr id="10" name="矩形 9"/>
          <p:cNvSpPr/>
          <p:nvPr/>
        </p:nvSpPr>
        <p:spPr>
          <a:xfrm>
            <a:off x="9018608" y="4279086"/>
            <a:ext cx="1689904" cy="5555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/>
              <a:t>主函數，呼叫各個子函數</a:t>
            </a:r>
          </a:p>
        </p:txBody>
      </p:sp>
    </p:spTree>
    <p:extLst>
      <p:ext uri="{BB962C8B-B14F-4D97-AF65-F5344CB8AC3E}">
        <p14:creationId xmlns:p14="http://schemas.microsoft.com/office/powerpoint/2010/main" val="38893793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編譯的命令，及</a:t>
            </a:r>
            <a:r>
              <a:rPr kumimoji="1" lang="en-US" altLang="zh-TW" dirty="0" err="1"/>
              <a:t>gprof</a:t>
            </a:r>
            <a:r>
              <a:rPr kumimoji="1" lang="zh-TW" altLang="en-US" dirty="0"/>
              <a:t>命令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zh-TW" dirty="0" err="1">
                <a:latin typeface="Consolas" charset="0"/>
                <a:ea typeface="Consolas" charset="0"/>
                <a:cs typeface="Consolas" charset="0"/>
              </a:rPr>
              <a:t>gcc</a:t>
            </a: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TW" dirty="0" err="1">
                <a:latin typeface="Consolas" charset="0"/>
                <a:ea typeface="Consolas" charset="0"/>
                <a:cs typeface="Consolas" charset="0"/>
              </a:rPr>
              <a:t>table.c</a:t>
            </a: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 -</a:t>
            </a:r>
            <a:r>
              <a:rPr kumimoji="1" lang="en-US" altLang="zh-TW" dirty="0" err="1">
                <a:latin typeface="Consolas" charset="0"/>
                <a:ea typeface="Consolas" charset="0"/>
                <a:cs typeface="Consolas" charset="0"/>
              </a:rPr>
              <a:t>pg</a:t>
            </a: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 -o table	</a:t>
            </a:r>
            <a:r>
              <a:rPr kumimoji="1" lang="en-US" altLang="zh-TW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/*</a:t>
            </a:r>
            <a:r>
              <a:rPr kumimoji="1" lang="zh-TW" altLang="en-US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編譯，注意，要加入</a:t>
            </a:r>
            <a:r>
              <a:rPr kumimoji="1" lang="en-US" altLang="zh-TW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-</a:t>
            </a:r>
            <a:r>
              <a:rPr kumimoji="1" lang="en-US" altLang="zh-TW" dirty="0" err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pg</a:t>
            </a:r>
            <a:r>
              <a:rPr kumimoji="1" lang="en-US" altLang="zh-TW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*/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./table				</a:t>
            </a:r>
            <a:r>
              <a:rPr kumimoji="1" lang="en-US" altLang="zh-TW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/*</a:t>
            </a:r>
            <a:r>
              <a:rPr kumimoji="1" lang="zh-TW" altLang="en-US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執行，會自動產生</a:t>
            </a:r>
            <a:r>
              <a:rPr kumimoji="1" lang="en-US" altLang="zh-TW" dirty="0" err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gmon.out</a:t>
            </a:r>
            <a:r>
              <a:rPr kumimoji="1" lang="en-US" altLang="zh-TW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*/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zh-TW" dirty="0" err="1">
                <a:latin typeface="Consolas" charset="0"/>
                <a:ea typeface="Consolas" charset="0"/>
                <a:cs typeface="Consolas" charset="0"/>
              </a:rPr>
              <a:t>gprof</a:t>
            </a: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 -b table </a:t>
            </a:r>
            <a:r>
              <a:rPr kumimoji="1" lang="en-US" altLang="zh-TW" dirty="0" err="1">
                <a:latin typeface="Consolas" charset="0"/>
                <a:ea typeface="Consolas" charset="0"/>
                <a:cs typeface="Consolas" charset="0"/>
              </a:rPr>
              <a:t>gmon.out</a:t>
            </a: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 	</a:t>
            </a:r>
            <a:r>
              <a:rPr kumimoji="1" lang="en-US" altLang="zh-TW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/*</a:t>
            </a:r>
            <a:r>
              <a:rPr kumimoji="1" lang="zh-TW" altLang="en-US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產生報表，如下頁所示</a:t>
            </a:r>
            <a:r>
              <a:rPr kumimoji="1" lang="en-US" altLang="zh-TW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*/</a:t>
            </a:r>
            <a:endParaRPr kumimoji="1" lang="zh-TW" altLang="en-US" dirty="0">
              <a:solidFill>
                <a:srgbClr val="FF0000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32644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gprof</a:t>
            </a:r>
            <a:r>
              <a:rPr kumimoji="1" lang="zh-TW" altLang="en-US" dirty="0"/>
              <a:t>產生的報表</a:t>
            </a:r>
          </a:p>
        </p:txBody>
      </p:sp>
      <p:pic>
        <p:nvPicPr>
          <p:cNvPr id="7" name="內容版面配置區 6"/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464561" y="1825625"/>
            <a:ext cx="3928878" cy="4351338"/>
          </a:xfrm>
          <a:prstGeom prst="rect">
            <a:avLst/>
          </a:prstGeom>
        </p:spPr>
      </p:pic>
      <p:sp>
        <p:nvSpPr>
          <p:cNvPr id="8" name="內容版面配置區 7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dirty="0"/>
              <a:t>主要產生</a:t>
            </a:r>
            <a:endParaRPr kumimoji="1" lang="en-US" altLang="zh-TW" dirty="0"/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1" lang="zh-TW" altLang="en-US" dirty="0"/>
              <a:t>各個函數的執行時間</a:t>
            </a:r>
            <a:endParaRPr kumimoji="1" lang="en-US" altLang="zh-TW" dirty="0"/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1" lang="en-US" altLang="zh-TW" dirty="0"/>
              <a:t>call graph</a:t>
            </a:r>
            <a:r>
              <a:rPr kumimoji="1" lang="zh-TW" altLang="en-US" dirty="0"/>
              <a:t>（呼叫圖）</a:t>
            </a:r>
          </a:p>
        </p:txBody>
      </p:sp>
    </p:spTree>
    <p:extLst>
      <p:ext uri="{BB962C8B-B14F-4D97-AF65-F5344CB8AC3E}">
        <p14:creationId xmlns:p14="http://schemas.microsoft.com/office/powerpoint/2010/main" val="27260018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執行時間</a:t>
            </a:r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838200" y="3210510"/>
            <a:ext cx="5181600" cy="1581567"/>
          </a:xfrm>
          <a:prstGeom prst="rect">
            <a:avLst/>
          </a:prstGeom>
        </p:spPr>
      </p:pic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kumimoji="1" lang="en-US" altLang="zh-TW" dirty="0" err="1"/>
              <a:t>sumCol</a:t>
            </a:r>
            <a:r>
              <a:rPr kumimoji="1" lang="zh-TW" altLang="en-US" dirty="0"/>
              <a:t>的執行時間是</a:t>
            </a:r>
            <a:r>
              <a:rPr kumimoji="1" lang="en-US" altLang="zh-TW" dirty="0"/>
              <a:t>42.71%</a:t>
            </a:r>
          </a:p>
          <a:p>
            <a:r>
              <a:rPr kumimoji="1" lang="en-US" altLang="zh-TW" dirty="0" err="1"/>
              <a:t>sumRow</a:t>
            </a:r>
            <a:r>
              <a:rPr kumimoji="1" lang="zh-TW" altLang="en-US" dirty="0"/>
              <a:t>的執行時間是</a:t>
            </a:r>
            <a:r>
              <a:rPr kumimoji="1" lang="en-US" altLang="zh-TW" dirty="0"/>
              <a:t>28.48%</a:t>
            </a:r>
          </a:p>
          <a:p>
            <a:r>
              <a:rPr kumimoji="1" lang="zh-TW" altLang="en-US" dirty="0"/>
              <a:t>雖然前述二者做的加法次數一樣。由這裡可以看出</a:t>
            </a:r>
            <a:r>
              <a:rPr kumimoji="1" lang="en-US" altLang="zh-TW" dirty="0"/>
              <a:t>row major</a:t>
            </a:r>
            <a:r>
              <a:rPr kumimoji="1" lang="zh-TW" altLang="en-US" dirty="0"/>
              <a:t>會比較快！</a:t>
            </a:r>
            <a:endParaRPr kumimoji="1" lang="en-US" altLang="zh-TW" dirty="0"/>
          </a:p>
          <a:p>
            <a:pPr lvl="1"/>
            <a:r>
              <a:rPr kumimoji="1" lang="zh-TW" altLang="en-US" dirty="0"/>
              <a:t>較快的原因可以用</a:t>
            </a:r>
            <a:r>
              <a:rPr kumimoji="1" lang="en-US" altLang="zh-TW" dirty="0" err="1"/>
              <a:t>perf</a:t>
            </a:r>
            <a:r>
              <a:rPr kumimoji="1" lang="zh-TW" altLang="en-US" dirty="0"/>
              <a:t>觀察</a:t>
            </a:r>
            <a:endParaRPr kumimoji="1" lang="en-US" altLang="zh-TW" dirty="0"/>
          </a:p>
          <a:p>
            <a:r>
              <a:rPr kumimoji="1" lang="en-US" altLang="zh-TW" dirty="0" err="1"/>
              <a:t>initTable</a:t>
            </a:r>
            <a:r>
              <a:rPr kumimoji="1" lang="zh-TW" altLang="en-US" dirty="0"/>
              <a:t>花了</a:t>
            </a:r>
            <a:r>
              <a:rPr kumimoji="1" lang="en-US" altLang="zh-TW" dirty="0"/>
              <a:t>29.66%</a:t>
            </a:r>
            <a:r>
              <a:rPr kumimoji="1" lang="zh-TW" altLang="en-US" dirty="0"/>
              <a:t>的時間</a:t>
            </a:r>
          </a:p>
        </p:txBody>
      </p:sp>
    </p:spTree>
    <p:extLst>
      <p:ext uri="{BB962C8B-B14F-4D97-AF65-F5344CB8AC3E}">
        <p14:creationId xmlns:p14="http://schemas.microsoft.com/office/powerpoint/2010/main" val="6700730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呼叫圖</a:t>
            </a:r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838200" y="2422389"/>
            <a:ext cx="5181600" cy="3157810"/>
          </a:xfrm>
          <a:prstGeom prst="rect">
            <a:avLst/>
          </a:prstGeom>
        </p:spPr>
      </p:pic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kumimoji="1" lang="zh-TW" altLang="en-US" dirty="0"/>
              <a:t>由左圖可以看到</a:t>
            </a:r>
            <a:r>
              <a:rPr kumimoji="1" lang="en-US" altLang="zh-TW" dirty="0"/>
              <a:t>main</a:t>
            </a:r>
            <a:r>
              <a:rPr kumimoji="1" lang="zh-TW" altLang="en-US" dirty="0"/>
              <a:t>分別呼叫了四個函數。</a:t>
            </a:r>
            <a:endParaRPr kumimoji="1" lang="en-US" altLang="zh-TW" dirty="0"/>
          </a:p>
          <a:p>
            <a:r>
              <a:rPr kumimoji="1" lang="zh-TW" altLang="en-US" dirty="0"/>
              <a:t>也可以觀察到呼叫這四個函數佔了總體多少時間</a:t>
            </a:r>
          </a:p>
        </p:txBody>
      </p:sp>
    </p:spTree>
    <p:extLst>
      <p:ext uri="{BB962C8B-B14F-4D97-AF65-F5344CB8AC3E}">
        <p14:creationId xmlns:p14="http://schemas.microsoft.com/office/powerpoint/2010/main" val="361930227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65814C3-DDA2-F147-A1F8-E6B9FB577B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gprof</a:t>
            </a:r>
            <a:r>
              <a:rPr kumimoji="1" lang="zh-Hant" altLang="en-US"/>
              <a:t>怎麼做到的？</a:t>
            </a:r>
            <a:endParaRPr kumimoji="1"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9DA9050A-775F-7B40-8C13-C22C2B2C4E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lang="en-US" altLang="zh-TW" dirty="0"/>
              <a:t>This change is made by the compiler when your program is compiled with the -</a:t>
            </a:r>
            <a:r>
              <a:rPr lang="en-US" altLang="zh-TW" dirty="0" err="1"/>
              <a:t>pg</a:t>
            </a:r>
            <a:r>
              <a:rPr lang="en-US" altLang="zh-TW" dirty="0"/>
              <a:t> option, which causes every function to call </a:t>
            </a:r>
            <a:r>
              <a:rPr lang="en-US" altLang="zh-TW" dirty="0" err="1"/>
              <a:t>mcount</a:t>
            </a:r>
            <a:r>
              <a:rPr lang="en-US" altLang="zh-TW" dirty="0"/>
              <a:t> as one of its first operations.</a:t>
            </a:r>
          </a:p>
          <a:p>
            <a:pPr lvl="1">
              <a:lnSpc>
                <a:spcPct val="150000"/>
              </a:lnSpc>
            </a:pPr>
            <a:r>
              <a:rPr lang="en-US" altLang="zh-TW" dirty="0"/>
              <a:t>examining the stack frame to find both the address of the child, and the return address in the original parent.</a:t>
            </a:r>
          </a:p>
          <a:p>
            <a:pPr lvl="1">
              <a:lnSpc>
                <a:spcPct val="150000"/>
              </a:lnSpc>
            </a:pPr>
            <a:r>
              <a:rPr kumimoji="1" lang="en-US" altLang="zh-TW" dirty="0"/>
              <a:t>Calculating execution time of every functions</a:t>
            </a:r>
          </a:p>
          <a:p>
            <a:pPr>
              <a:lnSpc>
                <a:spcPct val="150000"/>
              </a:lnSpc>
            </a:pPr>
            <a:r>
              <a:rPr lang="en-US" altLang="zh-TW" dirty="0"/>
              <a:t>There is an overhead associated with the instrumentation code itself.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1228818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valgrind</a:t>
            </a:r>
            <a:endParaRPr kumimoji="1" lang="zh-TW" altLang="en-US" dirty="0"/>
          </a:p>
        </p:txBody>
      </p:sp>
      <p:sp>
        <p:nvSpPr>
          <p:cNvPr id="6" name="文字版面配置區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973112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7EAF540-2393-E847-99A5-4D73CABE6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功能強大的「文字模式」編輯器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1F99CB5-93CA-6E43-AF7E-5AEB5DD341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vi</a:t>
            </a:r>
            <a:r>
              <a:rPr kumimoji="1" lang="zh-CN" altLang="en-US" dirty="0"/>
              <a:t>及</a:t>
            </a:r>
            <a:r>
              <a:rPr kumimoji="1" lang="en-US" altLang="zh-CN" dirty="0"/>
              <a:t>vim</a:t>
            </a:r>
          </a:p>
          <a:p>
            <a:pPr lvl="1"/>
            <a:r>
              <a:rPr kumimoji="1" lang="en-US" altLang="zh-TW" dirty="0"/>
              <a:t>vi </a:t>
            </a:r>
            <a:r>
              <a:rPr kumimoji="1" lang="zh-CN" altLang="en-US" dirty="0"/>
              <a:t>是</a:t>
            </a:r>
            <a:r>
              <a:rPr kumimoji="1" lang="en-US" altLang="zh-CN" dirty="0"/>
              <a:t> SUS</a:t>
            </a:r>
            <a:r>
              <a:rPr kumimoji="1" lang="zh-CN" altLang="en-US" dirty="0"/>
              <a:t>與</a:t>
            </a:r>
            <a:r>
              <a:rPr kumimoji="1" lang="en-US" altLang="zh-CN" dirty="0"/>
              <a:t>POSIX</a:t>
            </a:r>
            <a:r>
              <a:rPr kumimoji="1" lang="zh-CN" altLang="en-US" dirty="0"/>
              <a:t>所規範的「系統工具」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在一個正規的</a:t>
            </a:r>
            <a:r>
              <a:rPr kumimoji="1" lang="en-US" altLang="zh-CN" dirty="0"/>
              <a:t>UNIX</a:t>
            </a:r>
            <a:r>
              <a:rPr kumimoji="1" lang="zh-CN" altLang="en-US" dirty="0"/>
              <a:t>系統上必定有</a:t>
            </a:r>
            <a:r>
              <a:rPr kumimoji="1" lang="en-US" altLang="zh-CN" dirty="0"/>
              <a:t>vi</a:t>
            </a:r>
          </a:p>
          <a:p>
            <a:pPr lvl="1"/>
            <a:r>
              <a:rPr kumimoji="1" lang="en-US" altLang="zh-TW" dirty="0"/>
              <a:t>vim</a:t>
            </a:r>
            <a:r>
              <a:rPr kumimoji="1" lang="zh-CN" altLang="en-US" dirty="0"/>
              <a:t>是</a:t>
            </a:r>
            <a:r>
              <a:rPr kumimoji="1" lang="en-US" altLang="zh-CN" dirty="0"/>
              <a:t>vi</a:t>
            </a:r>
            <a:r>
              <a:rPr kumimoji="1" lang="zh-CN" altLang="en-US" dirty="0"/>
              <a:t>的擴充，提供了「彩色」的功能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關於「</a:t>
            </a:r>
            <a:r>
              <a:rPr kumimoji="1" lang="en-US" altLang="zh-CN" dirty="0"/>
              <a:t>vim</a:t>
            </a:r>
            <a:r>
              <a:rPr kumimoji="1" lang="zh-CN" altLang="en-US" dirty="0"/>
              <a:t>」請參考投影片後方的附錄，有簡單的說明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http://</a:t>
            </a:r>
            <a:r>
              <a:rPr kumimoji="1" lang="en-US" altLang="zh-CN" dirty="0" err="1"/>
              <a:t>linux.vbird.org</a:t>
            </a:r>
            <a:r>
              <a:rPr kumimoji="1" lang="en-US" altLang="zh-CN" dirty="0"/>
              <a:t>/</a:t>
            </a:r>
            <a:r>
              <a:rPr kumimoji="1" lang="en-US" altLang="zh-CN" dirty="0" err="1"/>
              <a:t>linux_basic</a:t>
            </a:r>
            <a:r>
              <a:rPr kumimoji="1" lang="en-US" altLang="zh-CN" dirty="0"/>
              <a:t>/0310vi.php</a:t>
            </a:r>
          </a:p>
          <a:p>
            <a:r>
              <a:rPr kumimoji="1" lang="en-US" altLang="zh-TW" dirty="0"/>
              <a:t>Emacs</a:t>
            </a:r>
          </a:p>
          <a:p>
            <a:pPr lvl="1"/>
            <a:r>
              <a:rPr kumimoji="1" lang="zh-CN" altLang="en-US" dirty="0"/>
              <a:t>非常強大的編譯器，與</a:t>
            </a:r>
            <a:r>
              <a:rPr kumimoji="1" lang="en-US" altLang="zh-CN" dirty="0"/>
              <a:t>vi</a:t>
            </a:r>
            <a:r>
              <a:rPr kumimoji="1" lang="zh-TW" altLang="en-US" dirty="0"/>
              <a:t> </a:t>
            </a:r>
            <a:r>
              <a:rPr kumimoji="1" lang="zh-CN" altLang="en-US" dirty="0"/>
              <a:t>同為高手所熱愛的編譯器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https://</a:t>
            </a:r>
            <a:r>
              <a:rPr kumimoji="1" lang="en-US" altLang="zh-CN" dirty="0" err="1"/>
              <a:t>www.ibm.com</a:t>
            </a:r>
            <a:r>
              <a:rPr kumimoji="1" lang="en-US" altLang="zh-CN" dirty="0"/>
              <a:t>/</a:t>
            </a:r>
            <a:r>
              <a:rPr kumimoji="1" lang="en-US" altLang="zh-CN" dirty="0" err="1"/>
              <a:t>developerworks</a:t>
            </a:r>
            <a:r>
              <a:rPr kumimoji="1" lang="en-US" altLang="zh-CN" dirty="0"/>
              <a:t>/</a:t>
            </a:r>
            <a:r>
              <a:rPr kumimoji="1" lang="en-US" altLang="zh-CN" dirty="0" err="1"/>
              <a:t>cn</a:t>
            </a:r>
            <a:r>
              <a:rPr kumimoji="1" lang="en-US" altLang="zh-CN" dirty="0"/>
              <a:t>/education/</a:t>
            </a:r>
            <a:r>
              <a:rPr kumimoji="1" lang="en-US" altLang="zh-CN" dirty="0" err="1"/>
              <a:t>aix</a:t>
            </a:r>
            <a:r>
              <a:rPr kumimoji="1" lang="en-US" altLang="zh-CN" dirty="0"/>
              <a:t>/emacs1/</a:t>
            </a:r>
            <a:r>
              <a:rPr kumimoji="1" lang="en-US" altLang="zh-CN" dirty="0" err="1"/>
              <a:t>index.html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24117012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C5047F60-3B50-EB45-8BB0-94407C440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安裝</a:t>
            </a:r>
            <a:r>
              <a:rPr kumimoji="1" lang="en-US" altLang="zh-TW" dirty="0" err="1"/>
              <a:t>valgrind</a:t>
            </a:r>
            <a:endParaRPr kumimoji="1"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D55D0D37-1D6B-D74B-B45E-020D490E96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" altLang="zh-TW" dirty="0" err="1"/>
              <a:t>sudo</a:t>
            </a:r>
            <a:r>
              <a:rPr kumimoji="1" lang="en" altLang="zh-TW" dirty="0"/>
              <a:t> apt install </a:t>
            </a:r>
            <a:r>
              <a:rPr kumimoji="1" lang="en" altLang="zh-TW" dirty="0" err="1"/>
              <a:t>valgrind</a:t>
            </a:r>
            <a:endParaRPr kumimoji="1" lang="en" altLang="zh-TW" dirty="0"/>
          </a:p>
          <a:p>
            <a:r>
              <a:rPr kumimoji="1" lang="zh-CN" altLang="en-US" dirty="0"/>
              <a:t>網頁：</a:t>
            </a:r>
            <a:endParaRPr kumimoji="1" lang="en-US" altLang="zh-CN" dirty="0"/>
          </a:p>
          <a:p>
            <a:pPr lvl="1"/>
            <a:r>
              <a:rPr kumimoji="1" lang="en" altLang="zh-TW" dirty="0"/>
              <a:t>http://</a:t>
            </a:r>
            <a:r>
              <a:rPr kumimoji="1" lang="en" altLang="zh-TW" dirty="0" err="1"/>
              <a:t>www.valgrind.org</a:t>
            </a:r>
            <a:r>
              <a:rPr kumimoji="1" lang="en" altLang="zh-TW" dirty="0"/>
              <a:t>/</a:t>
            </a:r>
          </a:p>
          <a:p>
            <a:r>
              <a:rPr kumimoji="1" lang="zh-CN" altLang="en-US" dirty="0"/>
              <a:t>主要功能：檢查記憶體的相關問題。</a:t>
            </a:r>
            <a:endParaRPr kumimoji="1" lang="en-US" altLang="zh-CN" dirty="0"/>
          </a:p>
          <a:p>
            <a:pPr lvl="1"/>
            <a:r>
              <a:rPr kumimoji="1" lang="en" altLang="zh-TW" dirty="0"/>
              <a:t>http://</a:t>
            </a:r>
            <a:r>
              <a:rPr kumimoji="1" lang="en" altLang="zh-TW" dirty="0" err="1"/>
              <a:t>blog.yslin.tw</a:t>
            </a:r>
            <a:r>
              <a:rPr kumimoji="1" lang="en" altLang="zh-TW" dirty="0"/>
              <a:t>/2014/03/c-</a:t>
            </a:r>
            <a:r>
              <a:rPr kumimoji="1" lang="en" altLang="zh-TW" dirty="0" err="1"/>
              <a:t>valgrind.html</a:t>
            </a:r>
            <a:endParaRPr kumimoji="1" lang="en" altLang="zh-TW" dirty="0"/>
          </a:p>
          <a:p>
            <a:r>
              <a:rPr kumimoji="1" lang="en" altLang="zh-TW" dirty="0" err="1"/>
              <a:t>sudo</a:t>
            </a:r>
            <a:r>
              <a:rPr kumimoji="1" lang="en" altLang="zh-TW" dirty="0"/>
              <a:t> apt install </a:t>
            </a:r>
            <a:r>
              <a:rPr kumimoji="1" lang="en" altLang="zh-TW" dirty="0" err="1"/>
              <a:t>kcachegrind</a:t>
            </a:r>
            <a:endParaRPr kumimoji="1" lang="en" altLang="zh-TW" dirty="0"/>
          </a:p>
          <a:p>
            <a:pPr lvl="1"/>
            <a:r>
              <a:rPr kumimoji="1" lang="zh-CN" altLang="en-US" dirty="0"/>
              <a:t>安裝這個要很久，因為它屬於</a:t>
            </a:r>
            <a:r>
              <a:rPr kumimoji="1" lang="en-US" altLang="zh-CN" dirty="0"/>
              <a:t>KDE</a:t>
            </a:r>
            <a:r>
              <a:rPr kumimoji="1" lang="zh-CN" altLang="en-US" dirty="0"/>
              <a:t>的軟體，而我們的系統屬於</a:t>
            </a:r>
            <a:r>
              <a:rPr kumimoji="1" lang="en-US" altLang="zh-CN" dirty="0"/>
              <a:t>Gnome</a:t>
            </a:r>
            <a:r>
              <a:rPr kumimoji="1" lang="zh-CN" altLang="en-US" dirty="0"/>
              <a:t>（</a:t>
            </a:r>
            <a:r>
              <a:rPr kumimoji="1" lang="en-US" altLang="zh-CN" dirty="0"/>
              <a:t>RPG</a:t>
            </a:r>
            <a:r>
              <a:rPr kumimoji="1" lang="zh-CN" altLang="en-US" dirty="0"/>
              <a:t>遊戲裡面的「地精」），因此需要安裝很多函數庫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7041824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valgrind</a:t>
            </a:r>
            <a:endParaRPr kumimoji="1"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marL="0" indent="0">
              <a:buNone/>
            </a:pPr>
            <a:r>
              <a:rPr kumimoji="1" lang="en-US" altLang="zh-TW" sz="2400" dirty="0" err="1">
                <a:latin typeface="Consolas" charset="0"/>
                <a:ea typeface="Consolas" charset="0"/>
                <a:cs typeface="Consolas" charset="0"/>
              </a:rPr>
              <a:t>shiwulo@vm</a:t>
            </a:r>
            <a:r>
              <a:rPr kumimoji="1" lang="en-US" altLang="zh-TW" sz="2400" dirty="0">
                <a:latin typeface="Consolas" charset="0"/>
                <a:ea typeface="Consolas" charset="0"/>
                <a:cs typeface="Consolas" charset="0"/>
              </a:rPr>
              <a:t>:~/</a:t>
            </a:r>
            <a:r>
              <a:rPr kumimoji="1" lang="en-US" altLang="zh-TW" sz="2400" dirty="0" err="1">
                <a:latin typeface="Consolas" charset="0"/>
                <a:ea typeface="Consolas" charset="0"/>
                <a:cs typeface="Consolas" charset="0"/>
              </a:rPr>
              <a:t>sp</a:t>
            </a:r>
            <a:r>
              <a:rPr kumimoji="1" lang="en-US" altLang="zh-TW" sz="2400" dirty="0">
                <a:latin typeface="Consolas" charset="0"/>
                <a:ea typeface="Consolas" charset="0"/>
                <a:cs typeface="Consolas" charset="0"/>
              </a:rPr>
              <a:t>/ch02$ </a:t>
            </a:r>
            <a:r>
              <a:rPr kumimoji="1" lang="en-US" altLang="zh-TW" sz="2400" dirty="0" err="1">
                <a:latin typeface="Consolas" charset="0"/>
                <a:ea typeface="Consolas" charset="0"/>
                <a:cs typeface="Consolas" charset="0"/>
              </a:rPr>
              <a:t>gcc</a:t>
            </a:r>
            <a:r>
              <a:rPr kumimoji="1" lang="en-US" altLang="zh-TW" sz="2400" dirty="0">
                <a:latin typeface="Consolas" charset="0"/>
                <a:ea typeface="Consolas" charset="0"/>
                <a:cs typeface="Consolas" charset="0"/>
              </a:rPr>
              <a:t> -g </a:t>
            </a:r>
            <a:r>
              <a:rPr kumimoji="1" lang="en-US" altLang="zh-TW" sz="2400" dirty="0" err="1">
                <a:latin typeface="Consolas" charset="0"/>
                <a:ea typeface="Consolas" charset="0"/>
                <a:cs typeface="Consolas" charset="0"/>
              </a:rPr>
              <a:t>table.c</a:t>
            </a:r>
            <a:endParaRPr kumimoji="1" lang="en-US" altLang="zh-TW" sz="2400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kumimoji="1" lang="en-US" altLang="zh-TW" sz="2400" dirty="0">
                <a:solidFill>
                  <a:srgbClr val="FFFF00"/>
                </a:solidFill>
                <a:latin typeface="Consolas" charset="0"/>
                <a:ea typeface="Consolas" charset="0"/>
                <a:cs typeface="Consolas" charset="0"/>
              </a:rPr>
              <a:t>/*</a:t>
            </a:r>
            <a:r>
              <a:rPr kumimoji="1" lang="zh-Hant" altLang="en-US" sz="2400" dirty="0">
                <a:solidFill>
                  <a:srgbClr val="FFFF00"/>
                </a:solidFill>
                <a:latin typeface="Consolas" charset="0"/>
                <a:ea typeface="Consolas" charset="0"/>
                <a:cs typeface="Consolas" charset="0"/>
              </a:rPr>
              <a:t>下面這一行會執行很久，因為他對每一行組語進行重新編譯（</a:t>
            </a:r>
            <a:r>
              <a:rPr kumimoji="1" lang="en-US" altLang="zh-Hant" sz="2400" dirty="0">
                <a:solidFill>
                  <a:srgbClr val="FFFF00"/>
                </a:solidFill>
                <a:latin typeface="Consolas" charset="0"/>
                <a:ea typeface="Consolas" charset="0"/>
                <a:cs typeface="Consolas" charset="0"/>
              </a:rPr>
              <a:t>VM</a:t>
            </a:r>
            <a:r>
              <a:rPr kumimoji="1" lang="zh-Hant" altLang="en-US" sz="2400" dirty="0">
                <a:solidFill>
                  <a:srgbClr val="FFFF00"/>
                </a:solidFill>
                <a:latin typeface="Consolas" charset="0"/>
                <a:ea typeface="Consolas" charset="0"/>
                <a:cs typeface="Consolas" charset="0"/>
              </a:rPr>
              <a:t>）</a:t>
            </a:r>
            <a:r>
              <a:rPr kumimoji="1" lang="en-US" altLang="zh-Hant" sz="2400" dirty="0">
                <a:solidFill>
                  <a:srgbClr val="FFFF00"/>
                </a:solidFill>
                <a:latin typeface="Consolas" charset="0"/>
                <a:ea typeface="Consolas" charset="0"/>
                <a:cs typeface="Consolas" charset="0"/>
              </a:rPr>
              <a:t>*/</a:t>
            </a:r>
            <a:endParaRPr kumimoji="1" lang="en-US" altLang="zh-TW" sz="2400" dirty="0">
              <a:solidFill>
                <a:srgbClr val="FFFF00"/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kumimoji="1" lang="en-US" altLang="zh-TW" sz="2400" dirty="0" err="1">
                <a:latin typeface="Consolas" charset="0"/>
                <a:ea typeface="Consolas" charset="0"/>
                <a:cs typeface="Consolas" charset="0"/>
              </a:rPr>
              <a:t>shiwulo@vm</a:t>
            </a:r>
            <a:r>
              <a:rPr kumimoji="1" lang="en-US" altLang="zh-TW" sz="2400" dirty="0">
                <a:latin typeface="Consolas" charset="0"/>
                <a:ea typeface="Consolas" charset="0"/>
                <a:cs typeface="Consolas" charset="0"/>
              </a:rPr>
              <a:t>:~/</a:t>
            </a:r>
            <a:r>
              <a:rPr kumimoji="1" lang="en-US" altLang="zh-TW" sz="2400" dirty="0" err="1">
                <a:latin typeface="Consolas" charset="0"/>
                <a:ea typeface="Consolas" charset="0"/>
                <a:cs typeface="Consolas" charset="0"/>
              </a:rPr>
              <a:t>sp</a:t>
            </a:r>
            <a:r>
              <a:rPr kumimoji="1" lang="en-US" altLang="zh-TW" sz="2400" dirty="0">
                <a:latin typeface="Consolas" charset="0"/>
                <a:ea typeface="Consolas" charset="0"/>
                <a:cs typeface="Consolas" charset="0"/>
              </a:rPr>
              <a:t>/ch02$ </a:t>
            </a:r>
            <a:r>
              <a:rPr kumimoji="1" lang="en-US" altLang="zh-TW" sz="2400" dirty="0" err="1">
                <a:latin typeface="Consolas" charset="0"/>
                <a:ea typeface="Consolas" charset="0"/>
                <a:cs typeface="Consolas" charset="0"/>
              </a:rPr>
              <a:t>valgrind</a:t>
            </a:r>
            <a:r>
              <a:rPr kumimoji="1" lang="en-US" altLang="zh-TW" sz="2400" dirty="0">
                <a:latin typeface="Consolas" charset="0"/>
                <a:ea typeface="Consolas" charset="0"/>
                <a:cs typeface="Consolas" charset="0"/>
              </a:rPr>
              <a:t> --tool=</a:t>
            </a:r>
            <a:r>
              <a:rPr kumimoji="1" lang="en-US" altLang="zh-TW" sz="2400" dirty="0" err="1">
                <a:latin typeface="Consolas" charset="0"/>
                <a:ea typeface="Consolas" charset="0"/>
                <a:cs typeface="Consolas" charset="0"/>
              </a:rPr>
              <a:t>callgrind</a:t>
            </a:r>
            <a:r>
              <a:rPr kumimoji="1" lang="en-US" altLang="zh-TW" sz="2400" dirty="0">
                <a:latin typeface="Consolas" charset="0"/>
                <a:ea typeface="Consolas" charset="0"/>
                <a:cs typeface="Consolas" charset="0"/>
              </a:rPr>
              <a:t> ./</a:t>
            </a:r>
            <a:r>
              <a:rPr kumimoji="1" lang="en-US" altLang="zh-TW" sz="2400" dirty="0" err="1">
                <a:latin typeface="Consolas" charset="0"/>
                <a:ea typeface="Consolas" charset="0"/>
                <a:cs typeface="Consolas" charset="0"/>
              </a:rPr>
              <a:t>a.out</a:t>
            </a:r>
            <a:endParaRPr kumimoji="1" lang="en-US" altLang="zh-TW" sz="2400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kumimoji="1" lang="en-US" altLang="zh-TW" sz="2400" dirty="0" err="1">
                <a:latin typeface="Consolas" charset="0"/>
                <a:ea typeface="Consolas" charset="0"/>
                <a:cs typeface="Consolas" charset="0"/>
              </a:rPr>
              <a:t>shiwulo@vm</a:t>
            </a:r>
            <a:r>
              <a:rPr kumimoji="1" lang="en-US" altLang="zh-TW" sz="2400" dirty="0">
                <a:latin typeface="Consolas" charset="0"/>
                <a:ea typeface="Consolas" charset="0"/>
                <a:cs typeface="Consolas" charset="0"/>
              </a:rPr>
              <a:t>:~/</a:t>
            </a:r>
            <a:r>
              <a:rPr kumimoji="1" lang="en-US" altLang="zh-TW" sz="2400" dirty="0" err="1">
                <a:latin typeface="Consolas" charset="0"/>
                <a:ea typeface="Consolas" charset="0"/>
                <a:cs typeface="Consolas" charset="0"/>
              </a:rPr>
              <a:t>sp</a:t>
            </a:r>
            <a:r>
              <a:rPr kumimoji="1" lang="en-US" altLang="zh-TW" sz="2400" dirty="0">
                <a:latin typeface="Consolas" charset="0"/>
                <a:ea typeface="Consolas" charset="0"/>
                <a:cs typeface="Consolas" charset="0"/>
              </a:rPr>
              <a:t>/ch02$ </a:t>
            </a:r>
            <a:r>
              <a:rPr kumimoji="1" lang="en-US" altLang="zh-TW" sz="2400" dirty="0" err="1">
                <a:latin typeface="Consolas" charset="0"/>
                <a:ea typeface="Consolas" charset="0"/>
                <a:cs typeface="Consolas" charset="0"/>
              </a:rPr>
              <a:t>kcachegrind</a:t>
            </a:r>
            <a:r>
              <a:rPr kumimoji="1" lang="en-US" altLang="zh-TW" sz="24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TW" sz="2400" dirty="0" err="1">
                <a:latin typeface="Consolas" charset="0"/>
                <a:ea typeface="Consolas" charset="0"/>
                <a:cs typeface="Consolas" charset="0"/>
              </a:rPr>
              <a:t>callgrind.out</a:t>
            </a:r>
            <a:r>
              <a:rPr kumimoji="1" lang="en-US" altLang="zh-TW" sz="2400" dirty="0">
                <a:latin typeface="Consolas" charset="0"/>
                <a:ea typeface="Consolas" charset="0"/>
                <a:cs typeface="Consolas" charset="0"/>
              </a:rPr>
              <a:t>.#####</a:t>
            </a:r>
            <a:endParaRPr kumimoji="1" lang="zh-TW" altLang="en-US" sz="2400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406158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zh-TW" altLang="en-US" dirty="0"/>
              <a:t>產生的結果</a:t>
            </a:r>
            <a:br>
              <a:rPr kumimoji="1" lang="en-US" altLang="zh-TW" dirty="0"/>
            </a:br>
            <a:r>
              <a:rPr kumimoji="1" lang="zh-TW" altLang="en-US" sz="4000" dirty="0"/>
              <a:t>（請注意每個</a:t>
            </a:r>
            <a:r>
              <a:rPr kumimoji="1" lang="en-US" altLang="zh-TW" sz="4000" dirty="0"/>
              <a:t>function</a:t>
            </a:r>
            <a:r>
              <a:rPr kumimoji="1" lang="zh-TW" altLang="en-US" sz="4000" dirty="0"/>
              <a:t>消耗的時間並不是很精準）</a:t>
            </a:r>
            <a:endParaRPr kumimoji="1"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4493" y="1825625"/>
            <a:ext cx="4623013" cy="4351338"/>
          </a:xfrm>
        </p:spPr>
      </p:pic>
    </p:spTree>
    <p:extLst>
      <p:ext uri="{BB962C8B-B14F-4D97-AF65-F5344CB8AC3E}">
        <p14:creationId xmlns:p14="http://schemas.microsoft.com/office/powerpoint/2010/main" val="313149982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initTable</a:t>
            </a:r>
            <a:r>
              <a:rPr kumimoji="1" lang="zh-TW" altLang="en-US" dirty="0"/>
              <a:t>居然佔了最多時間</a:t>
            </a:r>
            <a:br>
              <a:rPr kumimoji="1" lang="en-US" altLang="zh-TW" dirty="0"/>
            </a:br>
            <a:r>
              <a:rPr kumimoji="1" lang="zh-TW" altLang="en-US" dirty="0"/>
              <a:t>（</a:t>
            </a:r>
            <a:r>
              <a:rPr kumimoji="1" lang="en-US" altLang="zh-TW" dirty="0" err="1"/>
              <a:t>gprof</a:t>
            </a:r>
            <a:r>
              <a:rPr kumimoji="1" lang="zh-TW" altLang="en-US" dirty="0"/>
              <a:t>的結果是</a:t>
            </a:r>
            <a:r>
              <a:rPr kumimoji="1" lang="en-US" altLang="zh-TW" dirty="0" err="1"/>
              <a:t>sumCol</a:t>
            </a:r>
            <a:r>
              <a:rPr kumimoji="1" lang="zh-TW" altLang="en-US" dirty="0"/>
              <a:t>）</a:t>
            </a: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100" y="1950244"/>
            <a:ext cx="6273800" cy="4102100"/>
          </a:xfrm>
        </p:spPr>
      </p:pic>
    </p:spTree>
    <p:extLst>
      <p:ext uri="{BB962C8B-B14F-4D97-AF65-F5344CB8AC3E}">
        <p14:creationId xmlns:p14="http://schemas.microsoft.com/office/powerpoint/2010/main" val="62651060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AFAC71F-76AC-6943-9365-BA4510521E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Valgrind</a:t>
            </a:r>
            <a:r>
              <a:rPr kumimoji="1" lang="zh-Hant" altLang="en-US" dirty="0"/>
              <a:t>的運作原理</a:t>
            </a:r>
            <a:br>
              <a:rPr kumimoji="1" lang="en-US" altLang="zh-Hant" dirty="0"/>
            </a:br>
            <a:r>
              <a:rPr kumimoji="1" lang="zh-Hant" altLang="en-US" dirty="0"/>
              <a:t>（</a:t>
            </a:r>
            <a:r>
              <a:rPr kumimoji="1" lang="en-US" altLang="zh-Hant" dirty="0" err="1"/>
              <a:t>Valgrind</a:t>
            </a:r>
            <a:r>
              <a:rPr kumimoji="1" lang="en-US" altLang="zh-Hant" dirty="0"/>
              <a:t> Virtual Machine</a:t>
            </a:r>
            <a:r>
              <a:rPr kumimoji="1" lang="zh-Hant" altLang="en-US" dirty="0"/>
              <a:t>）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E7FD92D-EB3A-8541-A298-C7764FBF49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Valgrind</a:t>
            </a:r>
            <a:r>
              <a:rPr kumimoji="1" lang="en-US" altLang="zh-TW" dirty="0"/>
              <a:t> basically runs your application in a "sandbox." While running in this sandbox, it is able to insert </a:t>
            </a:r>
            <a:r>
              <a:rPr kumimoji="1" lang="en-US" altLang="zh-TW" b="1" dirty="0">
                <a:solidFill>
                  <a:srgbClr val="FF0000"/>
                </a:solidFill>
              </a:rPr>
              <a:t>its own instructions </a:t>
            </a:r>
            <a:r>
              <a:rPr kumimoji="1" lang="en-US" altLang="zh-TW" dirty="0"/>
              <a:t>to do advanced debugging and profiling.</a:t>
            </a:r>
          </a:p>
          <a:p>
            <a:r>
              <a:rPr lang="en-US" altLang="zh-TW" dirty="0"/>
              <a:t>Your program is then run on a synthetic CPU provided by the </a:t>
            </a:r>
            <a:r>
              <a:rPr lang="en-US" altLang="zh-TW" dirty="0" err="1"/>
              <a:t>Valgrind</a:t>
            </a:r>
            <a:r>
              <a:rPr lang="en-US" altLang="zh-TW" dirty="0"/>
              <a:t> core. </a:t>
            </a:r>
          </a:p>
          <a:p>
            <a:pPr lvl="1"/>
            <a:r>
              <a:rPr lang="en-US" altLang="zh-TW" dirty="0"/>
              <a:t>As new code is executed for the first time, the core hands the code to the selected tool. </a:t>
            </a:r>
          </a:p>
          <a:p>
            <a:pPr lvl="1"/>
            <a:r>
              <a:rPr lang="en-US" altLang="zh-TW" dirty="0"/>
              <a:t>The tool adds its own instrumentation code to this and hands the result back to the core, which coordinates the continued execution of this instrumented code.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6422229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FEFC94C8-A800-3D49-AF5E-DA94E276B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Hant" altLang="en-US" dirty="0"/>
              <a:t>高手用的工具 </a:t>
            </a:r>
            <a:r>
              <a:rPr kumimoji="1" lang="en-US" altLang="zh-Hant" dirty="0"/>
              <a:t>perf</a:t>
            </a:r>
            <a:endParaRPr kumimoji="1" lang="zh-TW" altLang="en-US" dirty="0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85F6879C-3949-FC4D-966C-75974ACE41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3906759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7E6F6AD9-6A44-B848-8187-4651065D7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Hant" altLang="en-US" dirty="0"/>
              <a:t>先修改一下程式碼，讓程式執行久一點</a:t>
            </a:r>
            <a:endParaRPr kumimoji="1"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227DDBE0-558C-3141-BD0D-D6CD0066CD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altLang="zh-TW" dirty="0" err="1">
                <a:solidFill>
                  <a:srgbClr val="0000FF"/>
                </a:solidFill>
                <a:latin typeface="Menlo" panose="020B0609030804020204" pitchFamily="49" charset="0"/>
              </a:rPr>
              <a:t>int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TW" dirty="0">
                <a:solidFill>
                  <a:srgbClr val="795E26"/>
                </a:solidFill>
                <a:latin typeface="Menlo" panose="020B0609030804020204" pitchFamily="49" charset="0"/>
              </a:rPr>
              <a:t>main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() {</a:t>
            </a:r>
          </a:p>
          <a:p>
            <a:pPr marL="514350" indent="-514350">
              <a:buFont typeface="+mj-lt"/>
              <a:buAutoNum type="arabicPeriod"/>
            </a:pPr>
            <a:r>
              <a:rPr lang="zh-Hant" altLang="en-US" dirty="0">
                <a:solidFill>
                  <a:srgbClr val="795E26"/>
                </a:solidFill>
                <a:latin typeface="Menlo" panose="020B0609030804020204" pitchFamily="49" charset="0"/>
              </a:rPr>
              <a:t>   </a:t>
            </a:r>
            <a:r>
              <a:rPr lang="en-US" altLang="zh-TW" dirty="0" err="1">
                <a:solidFill>
                  <a:srgbClr val="795E26"/>
                </a:solidFill>
                <a:latin typeface="Menlo" panose="020B0609030804020204" pitchFamily="49" charset="0"/>
              </a:rPr>
              <a:t>printf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TW" dirty="0">
                <a:solidFill>
                  <a:srgbClr val="A31515"/>
                </a:solidFill>
                <a:latin typeface="Menlo" panose="020B0609030804020204" pitchFamily="49" charset="0"/>
              </a:rPr>
              <a:t>"hello\n"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</a:p>
          <a:p>
            <a:pPr marL="514350" indent="-514350">
              <a:buFont typeface="+mj-lt"/>
              <a:buAutoNum type="arabicPeriod"/>
            </a:pPr>
            <a:r>
              <a:rPr lang="zh-Hant" altLang="en-US" dirty="0">
                <a:solidFill>
                  <a:srgbClr val="795E26"/>
                </a:solidFill>
                <a:latin typeface="Menlo" panose="020B0609030804020204" pitchFamily="49" charset="0"/>
              </a:rPr>
              <a:t>   </a:t>
            </a:r>
            <a:r>
              <a:rPr lang="en-US" altLang="zh-TW" dirty="0" err="1">
                <a:solidFill>
                  <a:srgbClr val="795E26"/>
                </a:solidFill>
                <a:latin typeface="Menlo" panose="020B0609030804020204" pitchFamily="49" charset="0"/>
              </a:rPr>
              <a:t>initTable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();</a:t>
            </a:r>
          </a:p>
          <a:p>
            <a:pPr marL="514350" indent="-514350">
              <a:buFont typeface="+mj-lt"/>
              <a:buAutoNum type="arabicPeriod"/>
            </a:pPr>
            <a:r>
              <a:rPr lang="zh-Hant" altLang="en-US" dirty="0">
                <a:solidFill>
                  <a:srgbClr val="AF00DB"/>
                </a:solidFill>
                <a:latin typeface="Menlo" panose="020B0609030804020204" pitchFamily="49" charset="0"/>
              </a:rPr>
              <a:t>   </a:t>
            </a:r>
            <a:r>
              <a:rPr lang="en-US" altLang="zh-TW" dirty="0">
                <a:solidFill>
                  <a:srgbClr val="AF00DB"/>
                </a:solidFill>
                <a:latin typeface="Menlo" panose="020B0609030804020204" pitchFamily="49" charset="0"/>
              </a:rPr>
              <a:t>for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(</a:t>
            </a:r>
            <a:r>
              <a:rPr lang="en-US" altLang="zh-TW" dirty="0" err="1">
                <a:solidFill>
                  <a:srgbClr val="0000FF"/>
                </a:solidFill>
                <a:latin typeface="Menlo" panose="020B0609030804020204" pitchFamily="49" charset="0"/>
              </a:rPr>
              <a:t>int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i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 altLang="zh-TW" dirty="0">
                <a:solidFill>
                  <a:srgbClr val="09885A"/>
                </a:solidFill>
                <a:latin typeface="Menlo" panose="020B0609030804020204" pitchFamily="49" charset="0"/>
              </a:rPr>
              <a:t>0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;i &lt;</a:t>
            </a:r>
            <a:r>
              <a:rPr lang="en-US" altLang="zh-TW" dirty="0">
                <a:solidFill>
                  <a:srgbClr val="09885A"/>
                </a:solidFill>
                <a:latin typeface="Menlo" panose="020B0609030804020204" pitchFamily="49" charset="0"/>
              </a:rPr>
              <a:t>100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; 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i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++) {</a:t>
            </a:r>
          </a:p>
          <a:p>
            <a:pPr marL="514350" indent="-514350">
              <a:buFont typeface="+mj-lt"/>
              <a:buAutoNum type="arabicPeriod"/>
            </a:pPr>
            <a:r>
              <a:rPr lang="zh-Hant" altLang="en-US" dirty="0">
                <a:solidFill>
                  <a:srgbClr val="795E26"/>
                </a:solidFill>
                <a:latin typeface="Menlo" panose="020B0609030804020204" pitchFamily="49" charset="0"/>
              </a:rPr>
              <a:t>      </a:t>
            </a:r>
            <a:r>
              <a:rPr lang="en-US" altLang="zh-TW" dirty="0" err="1">
                <a:solidFill>
                  <a:srgbClr val="795E26"/>
                </a:solidFill>
                <a:latin typeface="Menlo" panose="020B0609030804020204" pitchFamily="49" charset="0"/>
              </a:rPr>
              <a:t>sumRow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();</a:t>
            </a:r>
          </a:p>
          <a:p>
            <a:pPr marL="514350" indent="-514350">
              <a:buFont typeface="+mj-lt"/>
              <a:buAutoNum type="arabicPeriod"/>
            </a:pPr>
            <a:r>
              <a:rPr lang="zh-Hant" altLang="en-US" dirty="0">
                <a:solidFill>
                  <a:srgbClr val="795E26"/>
                </a:solidFill>
                <a:latin typeface="Menlo" panose="020B0609030804020204" pitchFamily="49" charset="0"/>
              </a:rPr>
              <a:t>      </a:t>
            </a:r>
            <a:r>
              <a:rPr lang="en-US" altLang="zh-TW" dirty="0" err="1">
                <a:solidFill>
                  <a:srgbClr val="795E26"/>
                </a:solidFill>
                <a:latin typeface="Menlo" panose="020B0609030804020204" pitchFamily="49" charset="0"/>
              </a:rPr>
              <a:t>sumCol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();</a:t>
            </a:r>
          </a:p>
          <a:p>
            <a:pPr marL="514350" indent="-514350">
              <a:buFont typeface="+mj-lt"/>
              <a:buAutoNum type="arabicPeriod"/>
            </a:pPr>
            <a:r>
              <a:rPr lang="zh-Hant" altLang="en-US" dirty="0">
                <a:solidFill>
                  <a:srgbClr val="000000"/>
                </a:solidFill>
                <a:latin typeface="Menlo" panose="020B0609030804020204" pitchFamily="49" charset="0"/>
              </a:rPr>
              <a:t>   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}</a:t>
            </a:r>
          </a:p>
          <a:p>
            <a:pPr marL="514350" indent="-514350">
              <a:buFont typeface="+mj-lt"/>
              <a:buAutoNum type="arabicPeriod"/>
            </a:pPr>
            <a:r>
              <a:rPr lang="zh-Hant" altLang="en-US" dirty="0">
                <a:solidFill>
                  <a:srgbClr val="795E26"/>
                </a:solidFill>
                <a:latin typeface="Menlo" panose="020B0609030804020204" pitchFamily="49" charset="0"/>
              </a:rPr>
              <a:t>   </a:t>
            </a:r>
            <a:r>
              <a:rPr lang="en-US" altLang="zh-TW" dirty="0" err="1">
                <a:solidFill>
                  <a:srgbClr val="795E26"/>
                </a:solidFill>
                <a:latin typeface="Menlo" panose="020B0609030804020204" pitchFamily="49" charset="0"/>
              </a:rPr>
              <a:t>printResult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();</a:t>
            </a:r>
          </a:p>
          <a:p>
            <a:pPr marL="514350" indent="-514350">
              <a:buFont typeface="+mj-lt"/>
              <a:buAutoNum type="arabicPeriod"/>
            </a:pPr>
            <a:r>
              <a:rPr lang="zh-Hant" altLang="en-US" dirty="0">
                <a:solidFill>
                  <a:srgbClr val="AF00DB"/>
                </a:solidFill>
                <a:latin typeface="Menlo" panose="020B0609030804020204" pitchFamily="49" charset="0"/>
              </a:rPr>
              <a:t>   </a:t>
            </a:r>
            <a:r>
              <a:rPr lang="en-US" altLang="zh-TW" dirty="0">
                <a:solidFill>
                  <a:srgbClr val="AF00DB"/>
                </a:solidFill>
                <a:latin typeface="Menlo" panose="020B0609030804020204" pitchFamily="49" charset="0"/>
              </a:rPr>
              <a:t>return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TW" dirty="0">
                <a:solidFill>
                  <a:srgbClr val="09885A"/>
                </a:solidFill>
                <a:latin typeface="Menlo" panose="020B0609030804020204" pitchFamily="49" charset="0"/>
              </a:rPr>
              <a:t>0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}</a:t>
            </a:r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1826723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24A33E3-CF19-BC49-9EC7-D83CC7294F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Hant" altLang="en-US" dirty="0"/>
              <a:t>預備觀念，什麼是</a:t>
            </a:r>
            <a:r>
              <a:rPr kumimoji="1" lang="zh-TW" altLang="en-US" dirty="0"/>
              <a:t>瓶頸</a:t>
            </a:r>
          </a:p>
        </p:txBody>
      </p:sp>
      <p:sp>
        <p:nvSpPr>
          <p:cNvPr id="6" name="向右箭號 5">
            <a:extLst>
              <a:ext uri="{FF2B5EF4-FFF2-40B4-BE49-F238E27FC236}">
                <a16:creationId xmlns:a16="http://schemas.microsoft.com/office/drawing/2014/main" id="{2213F5CB-DBA3-6D48-8D62-95D6E80ED1E8}"/>
              </a:ext>
            </a:extLst>
          </p:cNvPr>
          <p:cNvSpPr/>
          <p:nvPr/>
        </p:nvSpPr>
        <p:spPr>
          <a:xfrm>
            <a:off x="6661457" y="2806262"/>
            <a:ext cx="2421584" cy="1481959"/>
          </a:xfrm>
          <a:prstGeom prst="rightArrow">
            <a:avLst/>
          </a:prstGeom>
          <a:ln>
            <a:solidFill>
              <a:srgbClr val="C0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" name="向右箭號 4">
            <a:extLst>
              <a:ext uri="{FF2B5EF4-FFF2-40B4-BE49-F238E27FC236}">
                <a16:creationId xmlns:a16="http://schemas.microsoft.com/office/drawing/2014/main" id="{0370F7FA-2289-6A47-A131-C10A31DDDA64}"/>
              </a:ext>
            </a:extLst>
          </p:cNvPr>
          <p:cNvSpPr/>
          <p:nvPr/>
        </p:nvSpPr>
        <p:spPr>
          <a:xfrm>
            <a:off x="4478458" y="3121571"/>
            <a:ext cx="2421584" cy="851339"/>
          </a:xfrm>
          <a:prstGeom prst="rightArrow">
            <a:avLst/>
          </a:prstGeom>
          <a:ln>
            <a:solidFill>
              <a:srgbClr val="C0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" name="向右箭號 3">
            <a:extLst>
              <a:ext uri="{FF2B5EF4-FFF2-40B4-BE49-F238E27FC236}">
                <a16:creationId xmlns:a16="http://schemas.microsoft.com/office/drawing/2014/main" id="{F7B7103D-866F-4748-818E-326BAA4F71DD}"/>
              </a:ext>
            </a:extLst>
          </p:cNvPr>
          <p:cNvSpPr/>
          <p:nvPr/>
        </p:nvSpPr>
        <p:spPr>
          <a:xfrm>
            <a:off x="2295459" y="2806262"/>
            <a:ext cx="2421584" cy="1481959"/>
          </a:xfrm>
          <a:prstGeom prst="rightArrow">
            <a:avLst/>
          </a:prstGeom>
          <a:ln>
            <a:solidFill>
              <a:srgbClr val="C0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" name="左中括弧 6">
            <a:extLst>
              <a:ext uri="{FF2B5EF4-FFF2-40B4-BE49-F238E27FC236}">
                <a16:creationId xmlns:a16="http://schemas.microsoft.com/office/drawing/2014/main" id="{5929DD1C-174A-4C4F-8EA6-FDCA5CF0AE49}"/>
              </a:ext>
            </a:extLst>
          </p:cNvPr>
          <p:cNvSpPr/>
          <p:nvPr/>
        </p:nvSpPr>
        <p:spPr>
          <a:xfrm rot="5400000">
            <a:off x="5421237" y="-697888"/>
            <a:ext cx="536027" cy="6787584"/>
          </a:xfrm>
          <a:prstGeom prst="leftBracket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E75294F1-E9D8-A446-917E-C726208AEF73}"/>
              </a:ext>
            </a:extLst>
          </p:cNvPr>
          <p:cNvSpPr txBox="1"/>
          <p:nvPr/>
        </p:nvSpPr>
        <p:spPr>
          <a:xfrm>
            <a:off x="2315428" y="1741335"/>
            <a:ext cx="6970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Hant" altLang="en-US" sz="2800" dirty="0"/>
              <a:t>高速公路（使用率</a:t>
            </a:r>
            <a:r>
              <a:rPr kumimoji="1" lang="en-US" altLang="zh-Hant" sz="2800" dirty="0"/>
              <a:t>100%</a:t>
            </a:r>
            <a:r>
              <a:rPr kumimoji="1" lang="zh-Hant" altLang="en-US" sz="2800" dirty="0"/>
              <a:t>，因為都在使用中）</a:t>
            </a:r>
            <a:endParaRPr kumimoji="1" lang="zh-TW" altLang="en-US" sz="2800" dirty="0"/>
          </a:p>
        </p:txBody>
      </p:sp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8DBEC571-C8C6-FD46-BB31-0E7D8B56061E}"/>
              </a:ext>
            </a:extLst>
          </p:cNvPr>
          <p:cNvGraphicFramePr>
            <a:graphicFrameLocks noGrp="1"/>
          </p:cNvGraphicFramePr>
          <p:nvPr/>
        </p:nvGraphicFramePr>
        <p:xfrm>
          <a:off x="955041" y="4445874"/>
          <a:ext cx="8128000" cy="11125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359337">
                  <a:extLst>
                    <a:ext uri="{9D8B030D-6E8A-4147-A177-3AD203B41FA5}">
                      <a16:colId xmlns:a16="http://schemas.microsoft.com/office/drawing/2014/main" val="2499272895"/>
                    </a:ext>
                  </a:extLst>
                </a:gridCol>
                <a:gridCol w="2345909">
                  <a:extLst>
                    <a:ext uri="{9D8B030D-6E8A-4147-A177-3AD203B41FA5}">
                      <a16:colId xmlns:a16="http://schemas.microsoft.com/office/drawing/2014/main" val="3584816248"/>
                    </a:ext>
                  </a:extLst>
                </a:gridCol>
                <a:gridCol w="2282847">
                  <a:extLst>
                    <a:ext uri="{9D8B030D-6E8A-4147-A177-3AD203B41FA5}">
                      <a16:colId xmlns:a16="http://schemas.microsoft.com/office/drawing/2014/main" val="2148044675"/>
                    </a:ext>
                  </a:extLst>
                </a:gridCol>
                <a:gridCol w="2139907">
                  <a:extLst>
                    <a:ext uri="{9D8B030D-6E8A-4147-A177-3AD203B41FA5}">
                      <a16:colId xmlns:a16="http://schemas.microsoft.com/office/drawing/2014/main" val="101786117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Hant" altLang="en-US" dirty="0"/>
                        <a:t>第一段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Hant" altLang="en-US" dirty="0"/>
                        <a:t>第二段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Hant" altLang="en-US" dirty="0"/>
                        <a:t>第三段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53460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Hant" altLang="en-US" dirty="0"/>
                        <a:t>車流量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500</a:t>
                      </a:r>
                      <a:r>
                        <a:rPr lang="zh-Hant" altLang="en-US" dirty="0"/>
                        <a:t>台</a:t>
                      </a:r>
                      <a:r>
                        <a:rPr lang="en-US" altLang="zh-Hant" dirty="0"/>
                        <a:t>/</a:t>
                      </a:r>
                      <a:r>
                        <a:rPr lang="zh-Hant" altLang="en-US" dirty="0"/>
                        <a:t>分鐘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500</a:t>
                      </a:r>
                      <a:r>
                        <a:rPr lang="zh-Hant" altLang="en-US" dirty="0"/>
                        <a:t>台</a:t>
                      </a:r>
                      <a:r>
                        <a:rPr lang="en-US" altLang="zh-Hant" dirty="0"/>
                        <a:t>/</a:t>
                      </a:r>
                      <a:r>
                        <a:rPr lang="zh-Hant" altLang="en-US" dirty="0"/>
                        <a:t>分鐘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500</a:t>
                      </a:r>
                      <a:r>
                        <a:rPr lang="zh-Hant" altLang="en-US" dirty="0"/>
                        <a:t>台</a:t>
                      </a:r>
                      <a:r>
                        <a:rPr lang="en-US" altLang="zh-Hant" dirty="0"/>
                        <a:t>/</a:t>
                      </a:r>
                      <a:r>
                        <a:rPr lang="zh-Hant" altLang="en-US" dirty="0"/>
                        <a:t>分鐘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05033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Hant" altLang="en-US" dirty="0"/>
                        <a:t>車速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110KM/</a:t>
                      </a:r>
                      <a:r>
                        <a:rPr lang="en-US" altLang="zh-TW" dirty="0" err="1"/>
                        <a:t>hr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50KM/</a:t>
                      </a:r>
                      <a:r>
                        <a:rPr lang="en-US" altLang="zh-TW" dirty="0" err="1"/>
                        <a:t>hr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110KM/</a:t>
                      </a:r>
                      <a:r>
                        <a:rPr lang="en-US" altLang="zh-TW" dirty="0" err="1"/>
                        <a:t>hr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6439094"/>
                  </a:ext>
                </a:extLst>
              </a:tr>
            </a:tbl>
          </a:graphicData>
        </a:graphic>
      </p:graphicFrame>
      <p:sp>
        <p:nvSpPr>
          <p:cNvPr id="10" name="向上箭號圖說文字 9">
            <a:extLst>
              <a:ext uri="{FF2B5EF4-FFF2-40B4-BE49-F238E27FC236}">
                <a16:creationId xmlns:a16="http://schemas.microsoft.com/office/drawing/2014/main" id="{3DB65E56-A9E3-AE45-8E3C-31072B04910D}"/>
              </a:ext>
            </a:extLst>
          </p:cNvPr>
          <p:cNvSpPr/>
          <p:nvPr/>
        </p:nvSpPr>
        <p:spPr>
          <a:xfrm>
            <a:off x="4986107" y="5454866"/>
            <a:ext cx="1629104" cy="1355837"/>
          </a:xfrm>
          <a:prstGeom prst="upArrowCallou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Hant" altLang="en-US" sz="1400" dirty="0"/>
              <a:t>用車速看，才會發現</a:t>
            </a:r>
            <a:r>
              <a:rPr kumimoji="1" lang="zh-TW" altLang="en-US" sz="1400" dirty="0"/>
              <a:t>瓶頸</a:t>
            </a:r>
            <a:r>
              <a:rPr kumimoji="1" lang="zh-Hant" altLang="en-US" sz="1400" dirty="0"/>
              <a:t>，並且由此</a:t>
            </a:r>
            <a:r>
              <a:rPr kumimoji="1" lang="zh-TW" altLang="en-US" sz="1400" dirty="0"/>
              <a:t>瓶頸</a:t>
            </a:r>
            <a:r>
              <a:rPr kumimoji="1" lang="zh-Hant" altLang="en-US" sz="1400" dirty="0"/>
              <a:t>決定了車流量</a:t>
            </a:r>
            <a:endParaRPr kumimoji="1" lang="en-US" altLang="zh-TW" sz="1400" dirty="0"/>
          </a:p>
        </p:txBody>
      </p:sp>
    </p:spTree>
    <p:extLst>
      <p:ext uri="{BB962C8B-B14F-4D97-AF65-F5344CB8AC3E}">
        <p14:creationId xmlns:p14="http://schemas.microsoft.com/office/powerpoint/2010/main" val="176598113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F07FFD2-7F32-094E-B079-2431034AE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Hant" altLang="en-US" dirty="0"/>
              <a:t>預備觀念，什麼是</a:t>
            </a:r>
            <a:r>
              <a:rPr kumimoji="1" lang="zh-TW" altLang="en-US" dirty="0"/>
              <a:t>瓶頸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F2BC32A-A607-4042-9684-B6F38666BF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kumimoji="1" lang="zh-Hant" altLang="en-US" dirty="0"/>
              <a:t>因此，要先決定要觀察的「效能」是什麼</a:t>
            </a:r>
            <a:endParaRPr kumimoji="1" lang="en-US" altLang="zh-Hant" dirty="0"/>
          </a:p>
          <a:p>
            <a:pPr lvl="1"/>
            <a:r>
              <a:rPr kumimoji="1" lang="zh-Hant" altLang="en-US" dirty="0"/>
              <a:t>執行完成的時間</a:t>
            </a:r>
            <a:endParaRPr kumimoji="1" lang="en-US" altLang="zh-Hant" dirty="0"/>
          </a:p>
          <a:p>
            <a:pPr lvl="1"/>
            <a:r>
              <a:rPr kumimoji="1" lang="zh-Hant" altLang="en-US" dirty="0"/>
              <a:t>執行時期的</a:t>
            </a:r>
            <a:r>
              <a:rPr kumimoji="1" lang="en-US" altLang="zh-Hant" dirty="0"/>
              <a:t>CPU</a:t>
            </a:r>
            <a:r>
              <a:rPr kumimoji="1" lang="zh-Hant" altLang="en-US" dirty="0"/>
              <a:t>「使用率」</a:t>
            </a:r>
            <a:endParaRPr kumimoji="1" lang="en-US" altLang="zh-Hant" dirty="0"/>
          </a:p>
          <a:p>
            <a:r>
              <a:rPr kumimoji="1" lang="zh-Hant" altLang="en-US" dirty="0"/>
              <a:t>「</a:t>
            </a:r>
            <a:r>
              <a:rPr kumimoji="1" lang="en-US" altLang="zh-TW" dirty="0"/>
              <a:t>CPU</a:t>
            </a:r>
            <a:r>
              <a:rPr kumimoji="1" lang="zh-Hant" altLang="en-US" dirty="0"/>
              <a:t>的使用率」是什麼意思</a:t>
            </a:r>
            <a:endParaRPr kumimoji="1" lang="en-US" altLang="zh-Hant" dirty="0"/>
          </a:p>
          <a:p>
            <a:pPr lvl="1"/>
            <a:r>
              <a:rPr kumimoji="1" lang="zh-Hant" altLang="en-US" dirty="0"/>
              <a:t>有指令正在執行，使用率就是</a:t>
            </a:r>
            <a:r>
              <a:rPr kumimoji="1" lang="en-US" altLang="zh-Hant" dirty="0"/>
              <a:t>100%</a:t>
            </a:r>
          </a:p>
          <a:p>
            <a:pPr lvl="1"/>
            <a:r>
              <a:rPr kumimoji="1" lang="en-US" altLang="zh-TW" dirty="0"/>
              <a:t>CPU</a:t>
            </a:r>
            <a:r>
              <a:rPr kumimoji="1" lang="zh-Hant" altLang="en-US" dirty="0"/>
              <a:t>內部有很多的執行單元（</a:t>
            </a:r>
            <a:r>
              <a:rPr kumimoji="1" lang="en-US" altLang="zh-Hant" dirty="0"/>
              <a:t>execution unit</a:t>
            </a:r>
            <a:r>
              <a:rPr kumimoji="1" lang="zh-Hant" altLang="en-US" dirty="0"/>
              <a:t>），例如：整數運算、浮點數運算、分支運算、快取記憶體</a:t>
            </a:r>
            <a:endParaRPr kumimoji="1" lang="en-US" altLang="zh-Hant" dirty="0"/>
          </a:p>
          <a:p>
            <a:pPr lvl="1"/>
            <a:r>
              <a:rPr kumimoji="1" lang="zh-Hant" altLang="en-US" dirty="0">
                <a:solidFill>
                  <a:srgbClr val="FF0000"/>
                </a:solidFill>
              </a:rPr>
              <a:t>使用</a:t>
            </a:r>
            <a:r>
              <a:rPr kumimoji="1" lang="en-US" altLang="zh-Hant" dirty="0">
                <a:solidFill>
                  <a:srgbClr val="FF0000"/>
                </a:solidFill>
              </a:rPr>
              <a:t>perf</a:t>
            </a:r>
            <a:r>
              <a:rPr kumimoji="1" lang="zh-Hant" altLang="en-US" dirty="0">
                <a:solidFill>
                  <a:srgbClr val="FF0000"/>
                </a:solidFill>
              </a:rPr>
              <a:t>可以觀看各個執行單元的使用情況，「</a:t>
            </a:r>
            <a:r>
              <a:rPr kumimoji="1" lang="zh-TW" altLang="en-US" dirty="0">
                <a:solidFill>
                  <a:srgbClr val="FF0000"/>
                </a:solidFill>
              </a:rPr>
              <a:t>瓶頸</a:t>
            </a:r>
            <a:r>
              <a:rPr kumimoji="1" lang="zh-Hant" altLang="en-US" dirty="0">
                <a:solidFill>
                  <a:srgbClr val="FF0000"/>
                </a:solidFill>
              </a:rPr>
              <a:t>」會決定效能，換句話說「</a:t>
            </a:r>
            <a:r>
              <a:rPr kumimoji="1" lang="zh-TW" altLang="en-US" dirty="0">
                <a:solidFill>
                  <a:srgbClr val="FF0000"/>
                </a:solidFill>
              </a:rPr>
              <a:t>瓶頸</a:t>
            </a:r>
            <a:r>
              <a:rPr kumimoji="1" lang="zh-Hant" altLang="en-US" dirty="0">
                <a:solidFill>
                  <a:srgbClr val="FF0000"/>
                </a:solidFill>
              </a:rPr>
              <a:t>」的效能會和</a:t>
            </a:r>
            <a:r>
              <a:rPr kumimoji="1" lang="en-US" altLang="zh-Hant" dirty="0">
                <a:solidFill>
                  <a:srgbClr val="FF0000"/>
                </a:solidFill>
              </a:rPr>
              <a:t>CPU</a:t>
            </a:r>
            <a:r>
              <a:rPr kumimoji="1" lang="zh-Hant" altLang="en-US" dirty="0">
                <a:solidFill>
                  <a:srgbClr val="FF0000"/>
                </a:solidFill>
              </a:rPr>
              <a:t>的效能一致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759065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884FA6E5-1959-1C48-960A-F4A1072B3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Hant" altLang="en-US" dirty="0"/>
              <a:t>先用</a:t>
            </a:r>
            <a:r>
              <a:rPr kumimoji="1" lang="en-US" altLang="zh-Hant" dirty="0"/>
              <a:t>perf</a:t>
            </a:r>
            <a:r>
              <a:rPr kumimoji="1" lang="zh-Hant" altLang="en-US" dirty="0"/>
              <a:t>觀察執行時間</a:t>
            </a:r>
            <a:endParaRPr kumimoji="1" lang="zh-TW" altLang="en-US" dirty="0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F04E2763-B83A-A846-A8E5-5012773FCC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2492222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A0133EC2-558D-774E-B81E-8A2498CBF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文字介面與圖形化介面</a:t>
            </a:r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B64BE51E-956B-8943-99E9-B78A8469D6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altLang="zh-TW" dirty="0"/>
              <a:t>Linux</a:t>
            </a:r>
            <a:r>
              <a:rPr kumimoji="1" lang="zh-CN" altLang="en-US" dirty="0"/>
              <a:t>一定有文字介面</a:t>
            </a:r>
            <a:endParaRPr kumimoji="1" lang="en-US" altLang="zh-CN" dirty="0"/>
          </a:p>
          <a:p>
            <a:pPr lvl="1"/>
            <a:r>
              <a:rPr kumimoji="1" lang="zh-TW" altLang="en-US" dirty="0"/>
              <a:t>例如：我們開發出「電腦主機板」以後，發現</a:t>
            </a:r>
            <a:r>
              <a:rPr kumimoji="1" lang="en-US" altLang="zh-TW" dirty="0"/>
              <a:t>BIOS</a:t>
            </a:r>
            <a:r>
              <a:rPr kumimoji="1" lang="zh-CN" altLang="en-US" dirty="0"/>
              <a:t>有錯誤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例如：我們寫的</a:t>
            </a:r>
            <a:r>
              <a:rPr kumimoji="1" lang="en-US" altLang="zh-CN" dirty="0"/>
              <a:t>driver</a:t>
            </a:r>
            <a:r>
              <a:rPr kumimoji="1" lang="zh-CN" altLang="en-US" dirty="0"/>
              <a:t>在</a:t>
            </a:r>
            <a:r>
              <a:rPr kumimoji="1" lang="en-US" altLang="zh-CN" dirty="0"/>
              <a:t>Linux kernel</a:t>
            </a:r>
            <a:r>
              <a:rPr kumimoji="1" lang="zh-CN" altLang="en-US" dirty="0"/>
              <a:t>的可能有</a:t>
            </a:r>
            <a:r>
              <a:rPr kumimoji="1" lang="en-US" altLang="zh-CN" dirty="0"/>
              <a:t>bug</a:t>
            </a:r>
            <a:r>
              <a:rPr kumimoji="1" lang="zh-CN" altLang="en-US" dirty="0"/>
              <a:t>，電腦無法進入圖形化介面</a:t>
            </a:r>
            <a:endParaRPr kumimoji="1" lang="en-US" altLang="zh-CN" dirty="0"/>
          </a:p>
          <a:p>
            <a:r>
              <a:rPr kumimoji="1" lang="zh-CN" altLang="en-US" dirty="0"/>
              <a:t>上述二種情況可能需要另一台電腦對「發生錯誤的電腦」進行連線並除錯</a:t>
            </a:r>
            <a:endParaRPr kumimoji="1" lang="en-US" altLang="zh-CN" dirty="0"/>
          </a:p>
          <a:p>
            <a:pPr lvl="1"/>
            <a:r>
              <a:rPr kumimoji="1" lang="zh-TW" altLang="en-US" dirty="0"/>
              <a:t>不同的公司可能有不一樣的除錯環境，但應該都是基於</a:t>
            </a:r>
            <a:r>
              <a:rPr kumimoji="1" lang="en-US" altLang="zh-TW" dirty="0" err="1"/>
              <a:t>gdb</a:t>
            </a:r>
            <a:r>
              <a:rPr kumimoji="1" lang="zh-CN" altLang="en-US" dirty="0"/>
              <a:t>發展的</a:t>
            </a:r>
            <a:endParaRPr kumimoji="1" lang="en-US" altLang="zh-CN" dirty="0"/>
          </a:p>
          <a:p>
            <a:pPr lvl="2"/>
            <a:r>
              <a:rPr kumimoji="1" lang="en-US" altLang="zh-CN" dirty="0" err="1"/>
              <a:t>gdb</a:t>
            </a:r>
            <a:r>
              <a:rPr kumimoji="1" lang="zh-CN" altLang="en-US" dirty="0"/>
              <a:t>是</a:t>
            </a:r>
            <a:r>
              <a:rPr kumimoji="1" lang="en-US" altLang="zh-CN" dirty="0"/>
              <a:t>Linux</a:t>
            </a:r>
            <a:r>
              <a:rPr kumimoji="1" lang="zh-CN" altLang="en-US" dirty="0"/>
              <a:t>上標準的除錯器</a:t>
            </a:r>
            <a:endParaRPr kumimoji="1" lang="en-US" altLang="zh-CN" dirty="0"/>
          </a:p>
          <a:p>
            <a:pPr lvl="2"/>
            <a:r>
              <a:rPr kumimoji="1" lang="en-US" altLang="zh-CN" dirty="0" err="1"/>
              <a:t>gdb</a:t>
            </a:r>
            <a:r>
              <a:rPr kumimoji="1" lang="zh-CN" altLang="en-US" dirty="0"/>
              <a:t>的操作後面會做介紹</a:t>
            </a:r>
            <a:endParaRPr kumimoji="1" lang="en-US" altLang="zh-CN" dirty="0"/>
          </a:p>
          <a:p>
            <a:pPr lvl="1"/>
            <a:r>
              <a:rPr kumimoji="1" lang="zh-TW" altLang="en-US" dirty="0"/>
              <a:t>即使在這樣的情況下，我們依然可以使用圖形化介面除錯，但通常較為麻煩</a:t>
            </a:r>
            <a:endParaRPr kumimoji="1" lang="en-US" altLang="zh-TW" dirty="0"/>
          </a:p>
          <a:p>
            <a:pPr lvl="1"/>
            <a:r>
              <a:rPr kumimoji="1" lang="zh-TW" altLang="en-US" dirty="0"/>
              <a:t>基於上面的理由，同學們一定要熟悉文字介面的除錯方式</a:t>
            </a:r>
          </a:p>
        </p:txBody>
      </p:sp>
    </p:spTree>
    <p:extLst>
      <p:ext uri="{BB962C8B-B14F-4D97-AF65-F5344CB8AC3E}">
        <p14:creationId xmlns:p14="http://schemas.microsoft.com/office/powerpoint/2010/main" val="144203014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B9BC333C-9F1D-AA47-A218-BDC9A851F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安裝</a:t>
            </a:r>
            <a:r>
              <a:rPr kumimoji="1" lang="en-US" altLang="zh-TW" dirty="0"/>
              <a:t>perf</a:t>
            </a:r>
            <a:endParaRPr kumimoji="1"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A43DD2A2-D6D0-0841-9390-6876927F77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直接打</a:t>
            </a:r>
            <a:r>
              <a:rPr kumimoji="1" lang="en-US" altLang="zh-CN" dirty="0"/>
              <a:t>perf</a:t>
            </a:r>
            <a:r>
              <a:rPr kumimoji="1" lang="zh-CN" altLang="en-US" dirty="0"/>
              <a:t>就會出現「安裝提示」</a:t>
            </a:r>
            <a:endParaRPr kumimoji="1" lang="en" altLang="zh-TW" dirty="0"/>
          </a:p>
          <a:p>
            <a:r>
              <a:rPr kumimoji="1" lang="en" altLang="zh-TW" dirty="0" err="1"/>
              <a:t>sudo</a:t>
            </a:r>
            <a:r>
              <a:rPr kumimoji="1" lang="en" altLang="zh-TW" dirty="0"/>
              <a:t> apt install </a:t>
            </a:r>
            <a:r>
              <a:rPr kumimoji="1" lang="en" altLang="zh-TW" dirty="0" err="1"/>
              <a:t>linux</a:t>
            </a:r>
            <a:r>
              <a:rPr kumimoji="1" lang="en" altLang="zh-TW" dirty="0"/>
              <a:t>-tools-common</a:t>
            </a:r>
          </a:p>
          <a:p>
            <a:r>
              <a:rPr kumimoji="1" lang="en" altLang="zh-TW" dirty="0" err="1"/>
              <a:t>sudo</a:t>
            </a:r>
            <a:r>
              <a:rPr kumimoji="1" lang="en" altLang="zh-TW" dirty="0"/>
              <a:t> apt install linux-tools-4.15.0-45-generic linux-cloud-tools-4.15.0-45-generic </a:t>
            </a:r>
            <a:r>
              <a:rPr kumimoji="1" lang="en" altLang="zh-TW" dirty="0" err="1"/>
              <a:t>linux</a:t>
            </a:r>
            <a:r>
              <a:rPr kumimoji="1" lang="en" altLang="zh-TW" dirty="0"/>
              <a:t>-tools-generic </a:t>
            </a:r>
            <a:r>
              <a:rPr kumimoji="1" lang="en" altLang="zh-TW" dirty="0" err="1"/>
              <a:t>linux</a:t>
            </a:r>
            <a:r>
              <a:rPr kumimoji="1" lang="en" altLang="zh-TW" dirty="0"/>
              <a:t>-cloud-tools-generic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7091151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BA71FC-4596-724E-A17E-F1037CEB8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什麼是</a:t>
            </a:r>
            <a:r>
              <a:rPr kumimoji="1" lang="en-US" altLang="zh-TW" dirty="0"/>
              <a:t>perf</a:t>
            </a:r>
            <a:r>
              <a:rPr kumimoji="1" lang="zh-TW" altLang="en-US" dirty="0"/>
              <a:t>（</a:t>
            </a:r>
            <a:r>
              <a:rPr kumimoji="1" lang="en-US" altLang="zh-TW" dirty="0"/>
              <a:t>hardware event</a:t>
            </a:r>
            <a:r>
              <a:rPr kumimoji="1" lang="zh-CN" altLang="en-US" dirty="0"/>
              <a:t>的部分</a:t>
            </a:r>
            <a:r>
              <a:rPr kumimoji="1" lang="zh-TW" altLang="en-US" dirty="0"/>
              <a:t>）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E8B20FF-D50C-AB46-851B-F968C176CF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perf</a:t>
            </a:r>
            <a:r>
              <a:rPr kumimoji="1" lang="zh-CN" altLang="en-US" dirty="0"/>
              <a:t>相關的介紹（成大資工）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http://</a:t>
            </a:r>
            <a:r>
              <a:rPr kumimoji="1" lang="en-US" altLang="zh-TW" dirty="0" err="1"/>
              <a:t>wiki.csie.ncku.edu.tw</a:t>
            </a:r>
            <a:r>
              <a:rPr kumimoji="1" lang="en-US" altLang="zh-TW" dirty="0"/>
              <a:t>/embedded/perf-tutorial</a:t>
            </a:r>
          </a:p>
          <a:p>
            <a:r>
              <a:rPr kumimoji="1" lang="en-US" altLang="zh-TW" dirty="0"/>
              <a:t>perf</a:t>
            </a:r>
            <a:r>
              <a:rPr kumimoji="1" lang="zh-CN" altLang="en-US" dirty="0"/>
              <a:t>的底層分為二種，分別是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hardware performance counter</a:t>
            </a:r>
          </a:p>
          <a:p>
            <a:pPr lvl="1"/>
            <a:r>
              <a:rPr kumimoji="1" lang="en-US" altLang="zh-TW" dirty="0"/>
              <a:t>software events</a:t>
            </a:r>
          </a:p>
          <a:p>
            <a:r>
              <a:rPr kumimoji="1" lang="zh-CN" altLang="en-US" dirty="0"/>
              <a:t>我們這邊要用到的事</a:t>
            </a:r>
            <a:r>
              <a:rPr kumimoji="1" lang="en-US" altLang="zh-CN" dirty="0"/>
              <a:t>hardware performance counter</a:t>
            </a:r>
          </a:p>
          <a:p>
            <a:pPr lvl="1"/>
            <a:r>
              <a:rPr kumimoji="1" lang="en" altLang="zh-TW" dirty="0"/>
              <a:t>https://</a:t>
            </a:r>
            <a:r>
              <a:rPr kumimoji="1" lang="en" altLang="zh-TW" dirty="0" err="1"/>
              <a:t>en.wikipedia.org</a:t>
            </a:r>
            <a:r>
              <a:rPr kumimoji="1" lang="en" altLang="zh-TW" dirty="0"/>
              <a:t>/wiki/</a:t>
            </a:r>
            <a:r>
              <a:rPr kumimoji="1" lang="en" altLang="zh-TW" dirty="0" err="1"/>
              <a:t>Hardware_performance_counter</a:t>
            </a:r>
            <a:endParaRPr kumimoji="1" lang="en" altLang="zh-TW" dirty="0"/>
          </a:p>
          <a:p>
            <a:pPr lvl="1"/>
            <a:r>
              <a:rPr kumimoji="1" lang="zh-CN" altLang="en-US" dirty="0"/>
              <a:t>在</a:t>
            </a:r>
            <a:r>
              <a:rPr kumimoji="1" lang="en-US" altLang="zh-CN" dirty="0"/>
              <a:t>Intel x86-64</a:t>
            </a:r>
            <a:r>
              <a:rPr kumimoji="1" lang="zh-CN" altLang="en-US" dirty="0"/>
              <a:t>上的</a:t>
            </a:r>
            <a:r>
              <a:rPr kumimoji="1" lang="en-US" altLang="zh-CN" dirty="0"/>
              <a:t>performance</a:t>
            </a:r>
            <a:r>
              <a:rPr kumimoji="1" lang="zh-CN" altLang="en-US" dirty="0"/>
              <a:t>非常的多，相對的</a:t>
            </a:r>
            <a:r>
              <a:rPr kumimoji="1" lang="en-US" altLang="zh-CN" dirty="0"/>
              <a:t>AMD</a:t>
            </a:r>
            <a:r>
              <a:rPr kumimoji="1" lang="zh-CN" altLang="en-US" dirty="0"/>
              <a:t>比較少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目的：透過這些</a:t>
            </a:r>
            <a:r>
              <a:rPr kumimoji="1" lang="en-US" altLang="zh-CN" dirty="0"/>
              <a:t>counter</a:t>
            </a:r>
            <a:r>
              <a:rPr kumimoji="1" lang="zh-CN" altLang="en-US" dirty="0"/>
              <a:t>可以了解軟體在</a:t>
            </a:r>
            <a:r>
              <a:rPr kumimoji="1" lang="en-US" altLang="zh-CN" dirty="0"/>
              <a:t>CPU</a:t>
            </a:r>
            <a:r>
              <a:rPr kumimoji="1" lang="zh-CN" altLang="en-US" dirty="0"/>
              <a:t>內執行的具體情形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8142856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D5624B9-D4CA-9C42-925C-B677CB5EA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Intel Sandy bridge</a:t>
            </a:r>
            <a:r>
              <a:rPr kumimoji="1" lang="zh-CN" altLang="en-US" dirty="0"/>
              <a:t>的簡單架構圖</a:t>
            </a:r>
            <a:endParaRPr kumimoji="1"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D2755D8A-6F53-4A4F-8CAE-1EE1942361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690688"/>
            <a:ext cx="5397500" cy="41910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FCB60F1F-AEA0-AD44-96C1-6684C3BAC0E1}"/>
              </a:ext>
            </a:extLst>
          </p:cNvPr>
          <p:cNvSpPr/>
          <p:nvPr/>
        </p:nvSpPr>
        <p:spPr>
          <a:xfrm>
            <a:off x="7002379" y="1690688"/>
            <a:ext cx="4138863" cy="419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幾乎左圖的所有元件上面都有</a:t>
            </a:r>
            <a:r>
              <a:rPr kumimoji="1" lang="en-US" altLang="zh-TW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performance counter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可以設定各個</a:t>
            </a:r>
            <a:r>
              <a:rPr kumimoji="1" lang="en-US" altLang="zh-TW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performance counter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的預設值，例如：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1,000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每當某個事件發生的次數超過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1,000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次，系統可能會觸發中斷，或者是直接在記憶體的某個地方記錄下來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比較新的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Intel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處理器（例如：最近這四年買的），可以使用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PEBS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機制，自動在記憶體紀錄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例如：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cache miss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發生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1,000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次，就記錄一次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紀錄的資訊相當多，幾乎是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CPU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的所有狀態</a:t>
            </a:r>
            <a:endParaRPr kumimoji="1" lang="zh-TW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6168569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981FBD8E-D117-D84A-B657-243E49E1E8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7504" y="271328"/>
            <a:ext cx="8278926" cy="11811269"/>
          </a:xfrm>
          <a:prstGeom prst="rect">
            <a:avLst/>
          </a:prstGeom>
        </p:spPr>
      </p:pic>
      <p:sp>
        <p:nvSpPr>
          <p:cNvPr id="5" name="標題 4">
            <a:extLst>
              <a:ext uri="{FF2B5EF4-FFF2-40B4-BE49-F238E27FC236}">
                <a16:creationId xmlns:a16="http://schemas.microsoft.com/office/drawing/2014/main" id="{FF7D92E5-B950-FB4C-A206-627235FA4D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239304" cy="1325563"/>
          </a:xfrm>
        </p:spPr>
        <p:txBody>
          <a:bodyPr/>
          <a:lstStyle/>
          <a:p>
            <a:r>
              <a:rPr kumimoji="1" lang="en-US" altLang="zh-TW" dirty="0"/>
              <a:t>sandy bridge</a:t>
            </a:r>
            <a:endParaRPr kumimoji="1" lang="zh-TW" altLang="en-US" dirty="0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2946040E-E86B-EE4A-B201-DECD9B9063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3239305" cy="4351338"/>
          </a:xfrm>
        </p:spPr>
        <p:txBody>
          <a:bodyPr/>
          <a:lstStyle/>
          <a:p>
            <a:r>
              <a:rPr kumimoji="1" lang="en-US" altLang="zh-TW" dirty="0"/>
              <a:t>frontend</a:t>
            </a:r>
          </a:p>
          <a:p>
            <a:r>
              <a:rPr kumimoji="1" lang="en-US" altLang="zh-TW" dirty="0"/>
              <a:t>x86 </a:t>
            </a:r>
            <a:r>
              <a:rPr lang="zh-TW" altLang="en-US" dirty="0"/>
              <a:t>➨ </a:t>
            </a:r>
            <a:r>
              <a:rPr lang="en-US" altLang="zh-TW" dirty="0"/>
              <a:t>x86-RISC</a:t>
            </a:r>
          </a:p>
          <a:p>
            <a:r>
              <a:rPr kumimoji="1" lang="zh-CN" altLang="en-US" dirty="0"/>
              <a:t>一般的</a:t>
            </a:r>
            <a:r>
              <a:rPr kumimoji="1" lang="en-US" altLang="zh-CN" dirty="0"/>
              <a:t>CPU</a:t>
            </a:r>
            <a:r>
              <a:rPr kumimoji="1" lang="zh-CN" altLang="en-US" dirty="0"/>
              <a:t>沒有</a:t>
            </a:r>
            <a:r>
              <a:rPr kumimoji="1" lang="en-US" altLang="zh-CN" dirty="0"/>
              <a:t>frontend</a:t>
            </a:r>
          </a:p>
          <a:p>
            <a:r>
              <a:rPr kumimoji="1" lang="zh-CN" altLang="en-US" dirty="0"/>
              <a:t>這是</a:t>
            </a:r>
            <a:r>
              <a:rPr kumimoji="1" lang="en-US" altLang="zh-CN" dirty="0"/>
              <a:t>x86</a:t>
            </a:r>
            <a:r>
              <a:rPr kumimoji="1" lang="zh-CN" altLang="en-US" dirty="0"/>
              <a:t>特有的，因為</a:t>
            </a:r>
            <a:r>
              <a:rPr kumimoji="1" lang="en-US" altLang="zh-CN" dirty="0"/>
              <a:t>x86</a:t>
            </a:r>
            <a:r>
              <a:rPr kumimoji="1" lang="zh-CN" altLang="en-US" dirty="0"/>
              <a:t>是複雜指令集（</a:t>
            </a:r>
            <a:r>
              <a:rPr kumimoji="1" lang="en-US" altLang="zh-CN" dirty="0"/>
              <a:t>CISC</a:t>
            </a:r>
            <a:r>
              <a:rPr kumimoji="1" lang="zh-CN" altLang="en-US" dirty="0"/>
              <a:t>）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6193859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981FBD8E-D117-D84A-B657-243E49E1E8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7504" y="-5227983"/>
            <a:ext cx="8278926" cy="11811269"/>
          </a:xfrm>
          <a:prstGeom prst="rect">
            <a:avLst/>
          </a:prstGeom>
        </p:spPr>
      </p:pic>
      <p:sp>
        <p:nvSpPr>
          <p:cNvPr id="5" name="標題 4">
            <a:extLst>
              <a:ext uri="{FF2B5EF4-FFF2-40B4-BE49-F238E27FC236}">
                <a16:creationId xmlns:a16="http://schemas.microsoft.com/office/drawing/2014/main" id="{FF7D92E5-B950-FB4C-A206-627235FA4D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239304" cy="1325563"/>
          </a:xfrm>
        </p:spPr>
        <p:txBody>
          <a:bodyPr/>
          <a:lstStyle/>
          <a:p>
            <a:r>
              <a:rPr kumimoji="1" lang="en-US" altLang="zh-TW" dirty="0"/>
              <a:t>sandy bridge</a:t>
            </a:r>
            <a:endParaRPr kumimoji="1" lang="zh-TW" altLang="en-US" dirty="0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2946040E-E86B-EE4A-B201-DECD9B9063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3239305" cy="4351338"/>
          </a:xfrm>
        </p:spPr>
        <p:txBody>
          <a:bodyPr/>
          <a:lstStyle/>
          <a:p>
            <a:r>
              <a:rPr kumimoji="1" lang="en-US" altLang="zh-TW" dirty="0"/>
              <a:t>backend</a:t>
            </a:r>
          </a:p>
          <a:p>
            <a:r>
              <a:rPr kumimoji="1" lang="zh-TW" altLang="en-US" dirty="0"/>
              <a:t>真正進行運算的地方</a:t>
            </a:r>
          </a:p>
        </p:txBody>
      </p:sp>
    </p:spTree>
    <p:extLst>
      <p:ext uri="{BB962C8B-B14F-4D97-AF65-F5344CB8AC3E}">
        <p14:creationId xmlns:p14="http://schemas.microsoft.com/office/powerpoint/2010/main" val="344010707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D5D91C0-0199-6F46-8FDE-FF667F160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RISC – </a:t>
            </a:r>
            <a:r>
              <a:rPr kumimoji="1" lang="zh-CN" altLang="en-US" dirty="0"/>
              <a:t>小故事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E74ED1B-B606-DC40-BDA0-86C7D64601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kumimoji="1" lang="en-US" altLang="zh-TW" dirty="0"/>
              <a:t>https://</a:t>
            </a:r>
            <a:r>
              <a:rPr kumimoji="1" lang="en-US" altLang="zh-TW" dirty="0" err="1"/>
              <a:t>en.wikipedia.org</a:t>
            </a:r>
            <a:r>
              <a:rPr kumimoji="1" lang="en-US" altLang="zh-TW" dirty="0"/>
              <a:t>/wiki/</a:t>
            </a:r>
            <a:r>
              <a:rPr kumimoji="1" lang="en-US" altLang="zh-TW" dirty="0" err="1"/>
              <a:t>Reduced_instruction_set_computer</a:t>
            </a:r>
            <a:endParaRPr kumimoji="1" lang="en-US" altLang="zh-TW" dirty="0"/>
          </a:p>
          <a:p>
            <a:r>
              <a:rPr kumimoji="1" lang="zh-TW" altLang="en-US" dirty="0"/>
              <a:t>精簡指令集的名稱最早來自</a:t>
            </a:r>
            <a:r>
              <a:rPr kumimoji="1" lang="en-US" altLang="zh-TW" dirty="0"/>
              <a:t>1980</a:t>
            </a:r>
            <a:r>
              <a:rPr kumimoji="1" lang="zh-TW" altLang="en-US" dirty="0"/>
              <a:t>年</a:t>
            </a:r>
            <a:r>
              <a:rPr kumimoji="1" lang="zh-TW" altLang="en-US" dirty="0">
                <a:solidFill>
                  <a:srgbClr val="FF0000"/>
                </a:solidFill>
              </a:rPr>
              <a:t>大衛</a:t>
            </a:r>
            <a:r>
              <a:rPr kumimoji="1" lang="en-US" altLang="zh-TW" dirty="0">
                <a:solidFill>
                  <a:srgbClr val="FF0000"/>
                </a:solidFill>
              </a:rPr>
              <a:t>·</a:t>
            </a:r>
            <a:r>
              <a:rPr kumimoji="1" lang="zh-TW" altLang="en-US" dirty="0">
                <a:solidFill>
                  <a:srgbClr val="FF0000"/>
                </a:solidFill>
              </a:rPr>
              <a:t>帕特森</a:t>
            </a:r>
            <a:r>
              <a:rPr kumimoji="1" lang="zh-TW" altLang="en-US" dirty="0"/>
              <a:t>在加州大學柏克萊分校主持的</a:t>
            </a:r>
            <a:r>
              <a:rPr kumimoji="1" lang="en-US" altLang="zh-TW" dirty="0"/>
              <a:t>Berkeley RISC</a:t>
            </a:r>
            <a:r>
              <a:rPr kumimoji="1" lang="zh-TW" altLang="en-US" dirty="0"/>
              <a:t>計劃。但在他之前，已經有人提出類似的設計理念。由約翰</a:t>
            </a:r>
            <a:r>
              <a:rPr kumimoji="1" lang="en-US" altLang="zh-TW" dirty="0"/>
              <a:t>·</a:t>
            </a:r>
            <a:r>
              <a:rPr kumimoji="1" lang="zh-TW" altLang="en-US" dirty="0"/>
              <a:t>科克主持，在</a:t>
            </a:r>
            <a:r>
              <a:rPr kumimoji="1" lang="en-US" altLang="zh-TW" dirty="0"/>
              <a:t>1975</a:t>
            </a:r>
            <a:r>
              <a:rPr kumimoji="1" lang="zh-TW" altLang="en-US" dirty="0"/>
              <a:t>年開始，</a:t>
            </a:r>
            <a:r>
              <a:rPr kumimoji="1" lang="en-US" altLang="zh-TW" dirty="0"/>
              <a:t>1980</a:t>
            </a:r>
            <a:r>
              <a:rPr kumimoji="1" lang="zh-TW" altLang="en-US" dirty="0"/>
              <a:t>年完成的</a:t>
            </a:r>
            <a:r>
              <a:rPr kumimoji="1" lang="en-US" altLang="zh-TW" dirty="0"/>
              <a:t>IBM 801</a:t>
            </a:r>
            <a:r>
              <a:rPr kumimoji="1" lang="zh-TW" altLang="en-US" dirty="0"/>
              <a:t>計劃，可能是第一個使用精簡指令集理念來設計的系統。</a:t>
            </a:r>
            <a:endParaRPr kumimoji="1" lang="en-US" altLang="zh-TW" dirty="0"/>
          </a:p>
          <a:p>
            <a:pPr>
              <a:lnSpc>
                <a:spcPct val="100000"/>
              </a:lnSpc>
            </a:pPr>
            <a:r>
              <a:rPr kumimoji="1" lang="zh-TW" altLang="en-US" dirty="0"/>
              <a:t>帕特森發明了一系列重要技術，包括</a:t>
            </a:r>
            <a:r>
              <a:rPr kumimoji="1" lang="zh-TW" altLang="en-US" dirty="0">
                <a:solidFill>
                  <a:srgbClr val="FF0000"/>
                </a:solidFill>
                <a:hlinkClick r:id="rId3" tooltip="精簡指令集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精簡指令集</a:t>
            </a:r>
            <a:r>
              <a:rPr kumimoji="1" lang="zh-TW" altLang="en-US" dirty="0"/>
              <a:t>，</a:t>
            </a:r>
            <a:r>
              <a:rPr kumimoji="1" lang="en-US" altLang="zh-TW" dirty="0">
                <a:solidFill>
                  <a:srgbClr val="FF0000"/>
                </a:solidFill>
                <a:hlinkClick r:id="rId4" tooltip="RAID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RAID</a:t>
            </a:r>
            <a:r>
              <a:rPr kumimoji="1" lang="zh-TW" altLang="en-US" dirty="0"/>
              <a:t>與</a:t>
            </a:r>
            <a:r>
              <a:rPr kumimoji="1" lang="zh-TW" altLang="en-US" dirty="0">
                <a:solidFill>
                  <a:srgbClr val="FF0000"/>
                </a:solidFill>
                <a:hlinkClick r:id="rId5" tooltip="電腦叢集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電腦叢集</a:t>
            </a:r>
            <a:r>
              <a:rPr kumimoji="1" lang="zh-TW" altLang="en-US" dirty="0"/>
              <a:t>。</a:t>
            </a:r>
            <a:endParaRPr kumimoji="1" lang="en-US" altLang="zh-TW" dirty="0"/>
          </a:p>
          <a:p>
            <a:r>
              <a:rPr kumimoji="1" lang="zh-TW" altLang="en-US" dirty="0"/>
              <a:t>帕特森與史丹佛大學的電腦科學家</a:t>
            </a:r>
            <a:r>
              <a:rPr kumimoji="1" lang="zh-TW" altLang="en-US" dirty="0">
                <a:solidFill>
                  <a:srgbClr val="FF0000"/>
                </a:solidFill>
              </a:rPr>
              <a:t>約翰</a:t>
            </a:r>
            <a:r>
              <a:rPr kumimoji="1" lang="en-US" altLang="zh-TW" dirty="0">
                <a:solidFill>
                  <a:srgbClr val="FF0000"/>
                </a:solidFill>
              </a:rPr>
              <a:t>·</a:t>
            </a:r>
            <a:r>
              <a:rPr kumimoji="1" lang="zh-TW" altLang="en-US" dirty="0">
                <a:solidFill>
                  <a:srgbClr val="FF0000"/>
                </a:solidFill>
              </a:rPr>
              <a:t>軒尼詩</a:t>
            </a:r>
            <a:r>
              <a:rPr kumimoji="1" lang="zh-TW" altLang="en-US" dirty="0"/>
              <a:t>共同寫作了一系列電腦硬體方面的教科書</a:t>
            </a:r>
            <a:endParaRPr kumimoji="1" lang="en-US" altLang="zh-TW" dirty="0"/>
          </a:p>
          <a:p>
            <a:pPr lvl="1"/>
            <a:r>
              <a:rPr lang="en" altLang="zh-TW" dirty="0"/>
              <a:t>Computer Architecture: A Quantitative Approach.</a:t>
            </a:r>
          </a:p>
          <a:p>
            <a:pPr lvl="1"/>
            <a:r>
              <a:rPr lang="en" altLang="zh-TW" b="1" dirty="0">
                <a:solidFill>
                  <a:srgbClr val="FF0000"/>
                </a:solidFill>
              </a:rPr>
              <a:t>Computer Organization and Design: The Hardware/Software Interface.</a:t>
            </a:r>
            <a:endParaRPr kumimoji="1" lang="zh-TW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326666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367520A-086E-AC4E-A373-31ED1B084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RISC – </a:t>
            </a:r>
            <a:r>
              <a:rPr kumimoji="1" lang="zh-CN" altLang="en-US" dirty="0"/>
              <a:t>小故事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2237555-D778-474A-82AE-87CD8B6E32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2018</a:t>
            </a:r>
            <a:r>
              <a:rPr kumimoji="1" lang="zh-TW" altLang="en-US" dirty="0"/>
              <a:t>年</a:t>
            </a:r>
            <a:r>
              <a:rPr kumimoji="1" lang="en-US" altLang="zh-TW" dirty="0"/>
              <a:t>3</a:t>
            </a:r>
            <a:r>
              <a:rPr kumimoji="1" lang="zh-TW" altLang="en-US" dirty="0"/>
              <a:t>月，由於「</a:t>
            </a:r>
            <a:r>
              <a:rPr kumimoji="1" lang="zh-TW" altLang="en-US" dirty="0">
                <a:solidFill>
                  <a:srgbClr val="FF0000"/>
                </a:solidFill>
              </a:rPr>
              <a:t>開創了一種系統的、定量的方法來設計和評價電腦架構，並對微處理器行業產生了持久的影響</a:t>
            </a:r>
            <a:r>
              <a:rPr kumimoji="1" lang="zh-TW" altLang="en-US" dirty="0"/>
              <a:t>」，</a:t>
            </a:r>
            <a:r>
              <a:rPr lang="zh-TW" altLang="zh-TW" dirty="0"/>
              <a:t>大衛·帕特森</a:t>
            </a:r>
            <a:r>
              <a:rPr kumimoji="1" lang="zh-TW" altLang="en-US" dirty="0"/>
              <a:t>和約翰</a:t>
            </a:r>
            <a:r>
              <a:rPr kumimoji="1" lang="en-US" altLang="zh-TW" dirty="0"/>
              <a:t>·</a:t>
            </a:r>
            <a:r>
              <a:rPr kumimoji="1" lang="zh-TW" altLang="en-US" dirty="0"/>
              <a:t>軒尼詩（</a:t>
            </a:r>
            <a:r>
              <a:rPr lang="en" altLang="zh-TW" dirty="0">
                <a:solidFill>
                  <a:srgbClr val="FF0000"/>
                </a:solidFill>
              </a:rPr>
              <a:t>John L. Hennessy and David A. Patterson</a:t>
            </a:r>
            <a:r>
              <a:rPr kumimoji="1" lang="zh-TW" altLang="en-US" dirty="0"/>
              <a:t>）一起獲得</a:t>
            </a:r>
            <a:r>
              <a:rPr kumimoji="1" lang="en-US" altLang="zh-TW" dirty="0"/>
              <a:t>2017</a:t>
            </a:r>
            <a:r>
              <a:rPr kumimoji="1" lang="zh-TW" altLang="en-US" dirty="0"/>
              <a:t>年度的</a:t>
            </a:r>
            <a:r>
              <a:rPr kumimoji="1" lang="zh-TW" altLang="en-US" dirty="0">
                <a:solidFill>
                  <a:srgbClr val="FF0000"/>
                </a:solidFill>
              </a:rPr>
              <a:t>圖靈獎</a:t>
            </a:r>
            <a:endParaRPr kumimoji="1" lang="en-US" altLang="zh-TW" dirty="0">
              <a:solidFill>
                <a:schemeClr val="tx1"/>
              </a:solidFill>
            </a:endParaRPr>
          </a:p>
          <a:p>
            <a:r>
              <a:rPr lang="en" altLang="zh-TW" dirty="0">
                <a:solidFill>
                  <a:srgbClr val="FF0000"/>
                </a:solidFill>
              </a:rPr>
              <a:t>Turing Award</a:t>
            </a:r>
            <a:r>
              <a:rPr lang="zh-TW" altLang="en-US" dirty="0"/>
              <a:t>（</a:t>
            </a:r>
            <a:r>
              <a:rPr kumimoji="1" lang="zh-TW" altLang="en-US" dirty="0">
                <a:solidFill>
                  <a:srgbClr val="FF0000"/>
                </a:solidFill>
              </a:rPr>
              <a:t>圖靈獎</a:t>
            </a:r>
            <a:r>
              <a:rPr lang="zh-TW" altLang="en-US" dirty="0"/>
              <a:t>），電腦學界的最高榮譽</a:t>
            </a:r>
            <a:endParaRPr lang="en-US" altLang="zh-TW" dirty="0"/>
          </a:p>
          <a:p>
            <a:r>
              <a:rPr lang="en-US" altLang="zh-TW" dirty="0">
                <a:solidFill>
                  <a:srgbClr val="FF0000"/>
                </a:solidFill>
              </a:rPr>
              <a:t>RISC-V</a:t>
            </a:r>
            <a:r>
              <a:rPr lang="zh-TW" altLang="en-US" dirty="0"/>
              <a:t>，一個開放指令集架構的新電腦。開發中。非常漂亮的設計。</a:t>
            </a:r>
            <a:endParaRPr lang="en" altLang="zh-TW" dirty="0"/>
          </a:p>
        </p:txBody>
      </p:sp>
    </p:spTree>
    <p:extLst>
      <p:ext uri="{BB962C8B-B14F-4D97-AF65-F5344CB8AC3E}">
        <p14:creationId xmlns:p14="http://schemas.microsoft.com/office/powerpoint/2010/main" val="163297753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CB4868E-7F15-AE4B-B797-B7A8BCD7B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關於圖靈獎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4F549E3-552E-674A-804B-979D4499C7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" altLang="zh-TW" dirty="0"/>
              <a:t>Alan Turing</a:t>
            </a:r>
            <a:r>
              <a:rPr kumimoji="1" lang="zh-TW" altLang="en-US" dirty="0"/>
              <a:t>（艾倫</a:t>
            </a:r>
            <a:r>
              <a:rPr kumimoji="1" lang="en-US" altLang="zh-TW" dirty="0"/>
              <a:t>·</a:t>
            </a:r>
            <a:r>
              <a:rPr kumimoji="1" lang="zh-TW" altLang="en-US" dirty="0"/>
              <a:t>圖靈）</a:t>
            </a:r>
            <a:endParaRPr kumimoji="1" lang="en-US" altLang="zh-TW" dirty="0"/>
          </a:p>
          <a:p>
            <a:pPr lvl="1"/>
            <a:r>
              <a:rPr kumimoji="1" lang="zh-TW" altLang="en-US" dirty="0"/>
              <a:t>定義了</a:t>
            </a:r>
            <a:r>
              <a:rPr kumimoji="1" lang="en-US" altLang="zh-TW" dirty="0"/>
              <a:t>Turing machine</a:t>
            </a:r>
            <a:r>
              <a:rPr kumimoji="1" lang="zh-TW" altLang="en-US" dirty="0"/>
              <a:t>，將電腦抽象化成可分析</a:t>
            </a:r>
            <a:endParaRPr kumimoji="1" lang="en-US" altLang="zh-TW" dirty="0"/>
          </a:p>
          <a:p>
            <a:pPr lvl="1"/>
            <a:r>
              <a:rPr kumimoji="1" lang="zh-TW" altLang="en-US" dirty="0"/>
              <a:t>與眾多的電腦先驅，定義了計算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Turing test</a:t>
            </a:r>
          </a:p>
          <a:p>
            <a:pPr lvl="1"/>
            <a:r>
              <a:rPr lang="zh-CN" altLang="en-US" dirty="0"/>
              <a:t>定義了</a:t>
            </a:r>
            <a:r>
              <a:rPr lang="en-US" altLang="zh-CN" dirty="0"/>
              <a:t>halting problem</a:t>
            </a:r>
            <a:r>
              <a:rPr lang="zh-CN" altLang="en-US" dirty="0"/>
              <a:t>，證明了無論多強大的電腦，都有無法解決的問題（狹義來說，我們無法證明一個「通常型」的程式沒有</a:t>
            </a:r>
            <a:r>
              <a:rPr lang="en-US" altLang="zh-CN" dirty="0"/>
              <a:t>bug</a:t>
            </a:r>
            <a:r>
              <a:rPr lang="zh-CN" altLang="en-US" dirty="0"/>
              <a:t>）</a:t>
            </a:r>
            <a:endParaRPr lang="en-US" altLang="zh-CN" dirty="0"/>
          </a:p>
          <a:p>
            <a:pPr lvl="2"/>
            <a:r>
              <a:rPr lang="zh-CN" altLang="en-US" dirty="0"/>
              <a:t>「授課老師認為」這與數學上的「不是任何東西都可以證明」、「數學的完備性」有異曲同工之妙</a:t>
            </a:r>
            <a:endParaRPr lang="en-US" altLang="zh-CN" dirty="0"/>
          </a:p>
          <a:p>
            <a:pPr lvl="1"/>
            <a:r>
              <a:rPr lang="zh-CN" altLang="en-US" dirty="0"/>
              <a:t>破解德軍的密碼上有巨大的貢獻</a:t>
            </a:r>
            <a:endParaRPr lang="en-US" altLang="zh-CN" dirty="0"/>
          </a:p>
          <a:p>
            <a:pPr lvl="1"/>
            <a:r>
              <a:rPr lang="zh-TW" altLang="en-US" dirty="0"/>
              <a:t>因為英國政府當年以</a:t>
            </a:r>
            <a:r>
              <a:rPr lang="zh-TW" altLang="en-US" dirty="0">
                <a:solidFill>
                  <a:srgbClr val="FF0000"/>
                </a:solidFill>
              </a:rPr>
              <a:t>同性戀相關罪名起訴圖靈並定罪</a:t>
            </a:r>
            <a:r>
              <a:rPr lang="zh-TW" altLang="en-US" dirty="0"/>
              <a:t>，導致他自殺身亡（或許是被毒死）。於</a:t>
            </a:r>
            <a:r>
              <a:rPr lang="en-US" altLang="zh-TW" dirty="0"/>
              <a:t>2009</a:t>
            </a:r>
            <a:r>
              <a:rPr lang="zh-CN" altLang="en-US" dirty="0"/>
              <a:t>年平反。</a:t>
            </a:r>
            <a:endParaRPr lang="en-US" altLang="zh-CN" dirty="0"/>
          </a:p>
          <a:p>
            <a:pPr lvl="1"/>
            <a:r>
              <a:rPr lang="zh-CN" altLang="en-US" dirty="0">
                <a:solidFill>
                  <a:srgbClr val="FF0000"/>
                </a:solidFill>
              </a:rPr>
              <a:t>同學們需要牢記，人生而平等</a:t>
            </a:r>
            <a:r>
              <a:rPr lang="zh-CN" altLang="en-US" dirty="0"/>
              <a:t>。</a:t>
            </a:r>
            <a:r>
              <a:rPr lang="zh-CN" altLang="en-US" dirty="0">
                <a:solidFill>
                  <a:srgbClr val="FF0000"/>
                </a:solidFill>
              </a:rPr>
              <a:t>必須尊重別人的價值（觀）</a:t>
            </a:r>
            <a:r>
              <a:rPr lang="zh-CN" altLang="en-US" dirty="0"/>
              <a:t>。</a:t>
            </a:r>
            <a:endParaRPr lang="en" altLang="zh-TW" dirty="0"/>
          </a:p>
        </p:txBody>
      </p:sp>
    </p:spTree>
    <p:extLst>
      <p:ext uri="{BB962C8B-B14F-4D97-AF65-F5344CB8AC3E}">
        <p14:creationId xmlns:p14="http://schemas.microsoft.com/office/powerpoint/2010/main" val="354312606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5AD8C29-D834-964F-B83C-0D964B0C0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圖靈獎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AAC323B-9105-8340-914B-A4D0C8DDE4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授課老師，知道具體貢獻的圖靈獎得主</a:t>
            </a:r>
            <a:endParaRPr kumimoji="1" lang="en-US" altLang="zh-TW" dirty="0"/>
          </a:p>
          <a:p>
            <a:pPr lvl="1"/>
            <a:r>
              <a:rPr kumimoji="1" lang="en" altLang="zh-TW" dirty="0" err="1"/>
              <a:t>Edsger</a:t>
            </a:r>
            <a:r>
              <a:rPr kumimoji="1" lang="en" altLang="zh-TW" dirty="0"/>
              <a:t> W. Dijkstra</a:t>
            </a:r>
            <a:r>
              <a:rPr kumimoji="1" lang="zh-TW" altLang="en-US" dirty="0"/>
              <a:t>，演算法</a:t>
            </a:r>
            <a:endParaRPr kumimoji="1" lang="en-US" altLang="zh-TW" dirty="0"/>
          </a:p>
          <a:p>
            <a:pPr lvl="1"/>
            <a:r>
              <a:rPr kumimoji="1" lang="en" altLang="zh-TW" dirty="0"/>
              <a:t>Donald E. Knuth</a:t>
            </a:r>
            <a:r>
              <a:rPr kumimoji="1" lang="zh-TW" altLang="en-US" dirty="0"/>
              <a:t>，演算法，著作：</a:t>
            </a:r>
            <a:r>
              <a:rPr kumimoji="1" lang="en-US" altLang="zh-TW" dirty="0"/>
              <a:t>The art of computer programming</a:t>
            </a:r>
          </a:p>
          <a:p>
            <a:pPr lvl="1"/>
            <a:r>
              <a:rPr kumimoji="1" lang="en" altLang="zh-TW" dirty="0"/>
              <a:t>Ken Thompson and Dennis M. Ritchie</a:t>
            </a:r>
            <a:r>
              <a:rPr kumimoji="1" lang="zh-TW" altLang="en-US" dirty="0"/>
              <a:t>，作業系統理論。設計</a:t>
            </a:r>
            <a:r>
              <a:rPr kumimoji="1" lang="en-US" altLang="zh-TW" dirty="0"/>
              <a:t>UNIX</a:t>
            </a:r>
            <a:r>
              <a:rPr kumimoji="1" lang="zh-TW" altLang="en-US" dirty="0"/>
              <a:t>。</a:t>
            </a:r>
            <a:endParaRPr kumimoji="1" lang="en-US" altLang="zh-TW" dirty="0"/>
          </a:p>
          <a:p>
            <a:pPr lvl="1"/>
            <a:r>
              <a:rPr kumimoji="1" lang="en" altLang="zh-TW" dirty="0"/>
              <a:t>John </a:t>
            </a:r>
            <a:r>
              <a:rPr kumimoji="1" lang="en" altLang="zh-TW" dirty="0" err="1"/>
              <a:t>Cocke</a:t>
            </a:r>
            <a:r>
              <a:rPr kumimoji="1" lang="zh-TW" altLang="en-US" dirty="0"/>
              <a:t>，計算機的革命性設計：</a:t>
            </a:r>
            <a:r>
              <a:rPr kumimoji="1" lang="en-US" altLang="zh-TW" dirty="0"/>
              <a:t>RISC</a:t>
            </a:r>
            <a:r>
              <a:rPr kumimoji="1" lang="zh-TW" altLang="en-US" dirty="0"/>
              <a:t>。</a:t>
            </a:r>
            <a:endParaRPr kumimoji="1" lang="en-US" altLang="zh-TW" dirty="0"/>
          </a:p>
          <a:p>
            <a:pPr lvl="1"/>
            <a:r>
              <a:rPr kumimoji="1" lang="zh-TW" altLang="en-US" dirty="0"/>
              <a:t>姚期智畢業於國立臺灣大學。計算機理論。計算複雜度、隨機數、加密。</a:t>
            </a:r>
            <a:endParaRPr kumimoji="1" lang="en-US" altLang="zh-TW" dirty="0"/>
          </a:p>
          <a:p>
            <a:pPr lvl="1"/>
            <a:r>
              <a:rPr kumimoji="1" lang="en" altLang="zh-TW" dirty="0"/>
              <a:t>Kristen Nygaard</a:t>
            </a:r>
            <a:r>
              <a:rPr kumimoji="1" lang="zh-TW" altLang="en-US" dirty="0"/>
              <a:t>，物件導向程式設計。</a:t>
            </a:r>
            <a:endParaRPr kumimoji="1" lang="en-US" altLang="zh-TW" dirty="0"/>
          </a:p>
          <a:p>
            <a:pPr lvl="1"/>
            <a:r>
              <a:rPr kumimoji="1" lang="en" altLang="zh-TW" dirty="0"/>
              <a:t>Ronald L. </a:t>
            </a:r>
            <a:r>
              <a:rPr kumimoji="1" lang="en" altLang="zh-TW" dirty="0" err="1">
                <a:solidFill>
                  <a:srgbClr val="FF0000"/>
                </a:solidFill>
              </a:rPr>
              <a:t>R</a:t>
            </a:r>
            <a:r>
              <a:rPr kumimoji="1" lang="en" altLang="zh-TW" dirty="0" err="1"/>
              <a:t>ivest</a:t>
            </a:r>
            <a:r>
              <a:rPr kumimoji="1" lang="en" altLang="zh-TW" dirty="0"/>
              <a:t>, Adi </a:t>
            </a:r>
            <a:r>
              <a:rPr kumimoji="1" lang="en" altLang="zh-TW" dirty="0">
                <a:solidFill>
                  <a:srgbClr val="FF0000"/>
                </a:solidFill>
              </a:rPr>
              <a:t>S</a:t>
            </a:r>
            <a:r>
              <a:rPr kumimoji="1" lang="en" altLang="zh-TW" dirty="0"/>
              <a:t>hamir and Leonard M. </a:t>
            </a:r>
            <a:r>
              <a:rPr kumimoji="1" lang="en" altLang="zh-TW" dirty="0" err="1">
                <a:solidFill>
                  <a:srgbClr val="FF0000"/>
                </a:solidFill>
              </a:rPr>
              <a:t>A</a:t>
            </a:r>
            <a:r>
              <a:rPr kumimoji="1" lang="en" altLang="zh-TW" dirty="0" err="1"/>
              <a:t>dleman</a:t>
            </a:r>
            <a:r>
              <a:rPr kumimoji="1" lang="zh-TW" altLang="en-US" dirty="0"/>
              <a:t>，</a:t>
            </a:r>
            <a:r>
              <a:rPr kumimoji="1" lang="en-US" altLang="zh-TW" dirty="0"/>
              <a:t>RSA</a:t>
            </a:r>
            <a:r>
              <a:rPr kumimoji="1" lang="zh-CN" altLang="en-US" dirty="0"/>
              <a:t>加密技術。</a:t>
            </a:r>
            <a:endParaRPr kumimoji="1" lang="en-US" altLang="zh-CN" dirty="0"/>
          </a:p>
          <a:p>
            <a:pPr lvl="1"/>
            <a:r>
              <a:rPr kumimoji="1" lang="en" altLang="zh-TW" dirty="0"/>
              <a:t>Charles P. Thacker</a:t>
            </a:r>
            <a:r>
              <a:rPr kumimoji="1" lang="zh-TW" altLang="en-US" dirty="0"/>
              <a:t>，個人電腦、乙太網路、平板電腦（滑鼠、</a:t>
            </a:r>
            <a:r>
              <a:rPr kumimoji="1" lang="en-US" altLang="zh-TW" dirty="0"/>
              <a:t>icon</a:t>
            </a:r>
            <a:r>
              <a:rPr kumimoji="1" lang="zh-TW" altLang="en-US" dirty="0"/>
              <a:t>）</a:t>
            </a:r>
            <a:endParaRPr kumimoji="1" lang="en-US" altLang="zh-TW" dirty="0"/>
          </a:p>
          <a:p>
            <a:pPr lvl="1"/>
            <a:r>
              <a:rPr kumimoji="1" lang="en" altLang="zh-TW" dirty="0"/>
              <a:t>Tim Berners-Lee</a:t>
            </a:r>
            <a:r>
              <a:rPr kumimoji="1" lang="zh-TW" altLang="en-US" dirty="0"/>
              <a:t>，</a:t>
            </a:r>
            <a:r>
              <a:rPr kumimoji="1" lang="en-US" altLang="zh-TW" dirty="0"/>
              <a:t>WWW</a:t>
            </a:r>
            <a:r>
              <a:rPr kumimoji="1" lang="zh-TW" altLang="en-US" dirty="0"/>
              <a:t>，</a:t>
            </a:r>
            <a:r>
              <a:rPr kumimoji="1" lang="en-US" altLang="zh-TW" dirty="0" err="1"/>
              <a:t>broswer</a:t>
            </a:r>
            <a:endParaRPr kumimoji="1" lang="en" altLang="zh-TW" dirty="0"/>
          </a:p>
        </p:txBody>
      </p:sp>
    </p:spTree>
    <p:extLst>
      <p:ext uri="{BB962C8B-B14F-4D97-AF65-F5344CB8AC3E}">
        <p14:creationId xmlns:p14="http://schemas.microsoft.com/office/powerpoint/2010/main" val="313899030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6705737-A866-D249-A5E5-E4C7A589A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常用的</a:t>
            </a:r>
            <a:r>
              <a:rPr kumimoji="1" lang="en-US" altLang="zh-TW" dirty="0"/>
              <a:t>hardware events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2D5BA40-DF33-D84C-A390-41F181F019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" altLang="zh-TW" sz="2000" dirty="0">
                <a:latin typeface="Consolas" panose="020B0609020204030204" pitchFamily="49" charset="0"/>
                <a:cs typeface="Consolas" panose="020B0609020204030204" pitchFamily="49" charset="0"/>
              </a:rPr>
              <a:t>cycles-</a:t>
            </a:r>
            <a:r>
              <a:rPr kumimoji="1" lang="en" altLang="zh-TW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ct</a:t>
            </a:r>
            <a:r>
              <a:rPr kumimoji="1" lang="en" altLang="zh-TW" sz="2000" dirty="0">
                <a:latin typeface="Consolas" panose="020B0609020204030204" pitchFamily="49" charset="0"/>
                <a:cs typeface="Consolas" panose="020B0609020204030204" pitchFamily="49" charset="0"/>
              </a:rPr>
              <a:t> OR </a:t>
            </a:r>
            <a:r>
              <a:rPr kumimoji="1" lang="en" altLang="zh-TW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cpu</a:t>
            </a:r>
            <a:r>
              <a:rPr kumimoji="1" lang="en" altLang="zh-TW" sz="2000" dirty="0">
                <a:latin typeface="Consolas" panose="020B0609020204030204" pitchFamily="49" charset="0"/>
                <a:cs typeface="Consolas" panose="020B0609020204030204" pitchFamily="49" charset="0"/>
              </a:rPr>
              <a:t>/cycles-</a:t>
            </a:r>
            <a:r>
              <a:rPr kumimoji="1" lang="en" altLang="zh-TW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ct</a:t>
            </a:r>
            <a:r>
              <a:rPr kumimoji="1" lang="en" altLang="zh-TW" sz="2000" dirty="0">
                <a:latin typeface="Consolas" panose="020B0609020204030204" pitchFamily="49" charset="0"/>
                <a:cs typeface="Consolas" panose="020B0609020204030204" pitchFamily="49" charset="0"/>
              </a:rPr>
              <a:t>/                        [Kernel PMU event]</a:t>
            </a:r>
          </a:p>
          <a:p>
            <a:pPr marL="0" indent="0">
              <a:buNone/>
            </a:pPr>
            <a:r>
              <a:rPr kumimoji="1" lang="en" altLang="zh-TW" sz="2000" dirty="0">
                <a:latin typeface="Consolas" panose="020B0609020204030204" pitchFamily="49" charset="0"/>
                <a:cs typeface="Consolas" panose="020B0609020204030204" pitchFamily="49" charset="0"/>
              </a:rPr>
              <a:t>cycles-t OR </a:t>
            </a:r>
            <a:r>
              <a:rPr kumimoji="1" lang="en" altLang="zh-TW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cpu</a:t>
            </a:r>
            <a:r>
              <a:rPr kumimoji="1" lang="en" altLang="zh-TW" sz="2000" dirty="0">
                <a:latin typeface="Consolas" panose="020B0609020204030204" pitchFamily="49" charset="0"/>
                <a:cs typeface="Consolas" panose="020B0609020204030204" pitchFamily="49" charset="0"/>
              </a:rPr>
              <a:t>/cycles-t/                          [Kernel PMU event]</a:t>
            </a:r>
          </a:p>
          <a:p>
            <a:pPr marL="0" indent="0">
              <a:buNone/>
            </a:pPr>
            <a:r>
              <a:rPr kumimoji="1" lang="en" altLang="zh-TW" sz="2000" dirty="0">
                <a:latin typeface="Consolas" panose="020B0609020204030204" pitchFamily="49" charset="0"/>
                <a:cs typeface="Consolas" panose="020B0609020204030204" pitchFamily="49" charset="0"/>
              </a:rPr>
              <a:t>mem-loads OR </a:t>
            </a:r>
            <a:r>
              <a:rPr kumimoji="1" lang="en" altLang="zh-TW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cpu</a:t>
            </a:r>
            <a:r>
              <a:rPr kumimoji="1" lang="en" altLang="zh-TW" sz="2000" dirty="0">
                <a:latin typeface="Consolas" panose="020B0609020204030204" pitchFamily="49" charset="0"/>
                <a:cs typeface="Consolas" panose="020B0609020204030204" pitchFamily="49" charset="0"/>
              </a:rPr>
              <a:t>/mem-loads/                        [Kernel PMU event]</a:t>
            </a:r>
          </a:p>
          <a:p>
            <a:pPr marL="0" indent="0">
              <a:buNone/>
            </a:pPr>
            <a:r>
              <a:rPr kumimoji="1" lang="en" altLang="zh-TW" sz="2000" dirty="0">
                <a:latin typeface="Consolas" panose="020B0609020204030204" pitchFamily="49" charset="0"/>
                <a:cs typeface="Consolas" panose="020B0609020204030204" pitchFamily="49" charset="0"/>
              </a:rPr>
              <a:t>mem-stores OR </a:t>
            </a:r>
            <a:r>
              <a:rPr kumimoji="1" lang="en" altLang="zh-TW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cpu</a:t>
            </a:r>
            <a:r>
              <a:rPr kumimoji="1" lang="en" altLang="zh-TW" sz="2000" dirty="0">
                <a:latin typeface="Consolas" panose="020B0609020204030204" pitchFamily="49" charset="0"/>
                <a:cs typeface="Consolas" panose="020B0609020204030204" pitchFamily="49" charset="0"/>
              </a:rPr>
              <a:t>/mem-stores/                      [Kernel PMU event]</a:t>
            </a:r>
          </a:p>
          <a:p>
            <a:pPr marL="0" indent="0">
              <a:buNone/>
            </a:pPr>
            <a:r>
              <a:rPr kumimoji="1" lang="en" altLang="zh-TW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hw_interrupts.received</a:t>
            </a:r>
            <a:r>
              <a:rPr kumimoji="1" lang="en" altLang="zh-TW" sz="20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            </a:t>
            </a:r>
          </a:p>
          <a:p>
            <a:pPr marL="0" indent="0">
              <a:buNone/>
            </a:pPr>
            <a:r>
              <a:rPr kumimoji="1" lang="en" altLang="zh-TW" sz="2000" dirty="0">
                <a:latin typeface="Consolas" panose="020B0609020204030204" pitchFamily="49" charset="0"/>
                <a:cs typeface="Consolas" panose="020B0609020204030204" pitchFamily="49" charset="0"/>
              </a:rPr>
              <a:t>	[Number of hardware interrupts received by the processor]</a:t>
            </a:r>
          </a:p>
          <a:p>
            <a:pPr marL="0" indent="0">
              <a:buNone/>
            </a:pPr>
            <a:endParaRPr kumimoji="1" lang="zh-TW" alt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63972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AF751B5-302A-364B-A528-32519582CA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kumimoji="1" lang="en-US" altLang="zh-TW" dirty="0"/>
              <a:t>Linux</a:t>
            </a:r>
            <a:r>
              <a:rPr kumimoji="1" lang="zh-CN" altLang="en-US" dirty="0"/>
              <a:t>內建的說明書</a:t>
            </a:r>
            <a:endParaRPr kumimoji="1" lang="zh-TW" altLang="en-US" dirty="0"/>
          </a:p>
        </p:txBody>
      </p:sp>
      <p:graphicFrame>
        <p:nvGraphicFramePr>
          <p:cNvPr id="4" name="內容版面配置區 3">
            <a:extLst>
              <a:ext uri="{FF2B5EF4-FFF2-40B4-BE49-F238E27FC236}">
                <a16:creationId xmlns:a16="http://schemas.microsoft.com/office/drawing/2014/main" id="{0DAAB6FC-F398-FF42-BF9C-8C651388867A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69990"/>
          <a:ext cx="10515600" cy="4165395"/>
        </p:xfrm>
        <a:graphic>
          <a:graphicData uri="http://schemas.openxmlformats.org/drawingml/2006/table">
            <a:tbl>
              <a:tblPr firstRow="1" firstCol="1" bandRow="1">
                <a:tableStyleId>{00A15C55-8517-42AA-B614-E9B94910E393}</a:tableStyleId>
              </a:tblPr>
              <a:tblGrid>
                <a:gridCol w="1341432">
                  <a:extLst>
                    <a:ext uri="{9D8B030D-6E8A-4147-A177-3AD203B41FA5}">
                      <a16:colId xmlns:a16="http://schemas.microsoft.com/office/drawing/2014/main" val="1212584589"/>
                    </a:ext>
                  </a:extLst>
                </a:gridCol>
                <a:gridCol w="9174168">
                  <a:extLst>
                    <a:ext uri="{9D8B030D-6E8A-4147-A177-3AD203B41FA5}">
                      <a16:colId xmlns:a16="http://schemas.microsoft.com/office/drawing/2014/main" val="4062504850"/>
                    </a:ext>
                  </a:extLst>
                </a:gridCol>
              </a:tblGrid>
              <a:tr h="601362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編號</a:t>
                      </a:r>
                      <a:endParaRPr lang="zh-TW" alt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說明書內容</a:t>
                      </a:r>
                      <a:endParaRPr lang="zh-TW" alt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737156641"/>
                  </a:ext>
                </a:extLst>
              </a:tr>
              <a:tr h="39246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US" altLang="zh-TW" sz="1800" b="0" i="0" u="none" strike="noStrike" dirty="0">
                        <a:solidFill>
                          <a:schemeClr val="tx1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1800" u="none" strike="noStrike" dirty="0">
                          <a:effectLst/>
                        </a:rPr>
                        <a:t>Executable programs or shell commands</a:t>
                      </a:r>
                      <a:endParaRPr lang="en" sz="1800" b="0" i="0" u="none" strike="noStrike" dirty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06614787"/>
                  </a:ext>
                </a:extLst>
              </a:tr>
              <a:tr h="39246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u="none" strike="noStrike" dirty="0">
                          <a:solidFill>
                            <a:srgbClr val="C00000"/>
                          </a:solidFill>
                          <a:effectLst/>
                        </a:rPr>
                        <a:t>2</a:t>
                      </a:r>
                      <a:endParaRPr lang="en-US" altLang="zh-TW" sz="1800" b="0" i="0" u="none" strike="noStrike" dirty="0">
                        <a:solidFill>
                          <a:srgbClr val="C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1800" b="1" u="none" strike="noStrike" dirty="0">
                          <a:solidFill>
                            <a:srgbClr val="C00000"/>
                          </a:solidFill>
                          <a:effectLst/>
                        </a:rPr>
                        <a:t>System calls (functions provided by the kernel)</a:t>
                      </a:r>
                      <a:endParaRPr lang="en" sz="1800" b="1" i="0" u="none" strike="noStrike" dirty="0">
                        <a:solidFill>
                          <a:srgbClr val="C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26411257"/>
                  </a:ext>
                </a:extLst>
              </a:tr>
              <a:tr h="39246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u="none" strike="noStrike" dirty="0">
                          <a:solidFill>
                            <a:srgbClr val="C00000"/>
                          </a:solidFill>
                          <a:effectLst/>
                        </a:rPr>
                        <a:t>3</a:t>
                      </a:r>
                      <a:endParaRPr lang="en-US" altLang="zh-TW" sz="1800" b="0" i="0" u="none" strike="noStrike" dirty="0">
                        <a:solidFill>
                          <a:srgbClr val="C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1800" b="1" u="none" strike="noStrike" dirty="0">
                          <a:solidFill>
                            <a:srgbClr val="C00000"/>
                          </a:solidFill>
                          <a:effectLst/>
                        </a:rPr>
                        <a:t>Library calls (functions within program libraries)</a:t>
                      </a:r>
                      <a:endParaRPr lang="en" sz="1800" b="1" i="0" u="none" strike="noStrike" dirty="0">
                        <a:solidFill>
                          <a:srgbClr val="C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8490756"/>
                  </a:ext>
                </a:extLst>
              </a:tr>
              <a:tr h="39246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endParaRPr lang="en-US" altLang="zh-TW" sz="1800" b="0" i="0" u="none" strike="noStrike" dirty="0">
                        <a:solidFill>
                          <a:schemeClr val="tx1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1800" u="none" strike="noStrike" dirty="0">
                          <a:effectLst/>
                        </a:rPr>
                        <a:t>Special files (usually found in /dev)</a:t>
                      </a:r>
                      <a:endParaRPr lang="en" sz="1800" b="0" i="0" u="none" strike="noStrike" dirty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18324863"/>
                  </a:ext>
                </a:extLst>
              </a:tr>
              <a:tr h="39246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  <a:endParaRPr lang="en-US" altLang="zh-TW" sz="1800" b="0" i="0" u="none" strike="noStrike" dirty="0">
                        <a:solidFill>
                          <a:schemeClr val="tx1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1800" u="none" strike="noStrike" dirty="0">
                          <a:effectLst/>
                        </a:rPr>
                        <a:t>File formats and conventions </a:t>
                      </a:r>
                      <a:r>
                        <a:rPr lang="en" sz="1800" u="none" strike="noStrike" dirty="0" err="1">
                          <a:effectLst/>
                        </a:rPr>
                        <a:t>eg</a:t>
                      </a:r>
                      <a:r>
                        <a:rPr lang="en" sz="1800" u="none" strike="noStrike" dirty="0">
                          <a:effectLst/>
                        </a:rPr>
                        <a:t> /</a:t>
                      </a:r>
                      <a:r>
                        <a:rPr lang="en" sz="1800" u="none" strike="noStrike" dirty="0" err="1">
                          <a:effectLst/>
                        </a:rPr>
                        <a:t>etc</a:t>
                      </a:r>
                      <a:r>
                        <a:rPr lang="en" sz="1800" u="none" strike="noStrike" dirty="0">
                          <a:effectLst/>
                        </a:rPr>
                        <a:t>/</a:t>
                      </a:r>
                      <a:r>
                        <a:rPr lang="en" sz="1800" u="none" strike="noStrike" dirty="0" err="1">
                          <a:effectLst/>
                        </a:rPr>
                        <a:t>passwd</a:t>
                      </a:r>
                      <a:endParaRPr lang="en" sz="1800" b="0" i="0" u="none" strike="noStrike" dirty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92183436"/>
                  </a:ext>
                </a:extLst>
              </a:tr>
              <a:tr h="39246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6</a:t>
                      </a:r>
                      <a:endParaRPr lang="en-US" altLang="zh-TW" sz="1800" b="0" i="0" u="none" strike="noStrike" dirty="0">
                        <a:solidFill>
                          <a:schemeClr val="tx1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1800" u="none" strike="noStrike" dirty="0">
                          <a:effectLst/>
                        </a:rPr>
                        <a:t>Games</a:t>
                      </a:r>
                      <a:endParaRPr lang="en" sz="1800" b="0" i="0" u="none" strike="noStrike" dirty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86546504"/>
                  </a:ext>
                </a:extLst>
              </a:tr>
              <a:tr h="42431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7</a:t>
                      </a:r>
                      <a:endParaRPr lang="en-US" altLang="zh-TW" sz="1800" b="0" i="0" u="none" strike="noStrike" dirty="0">
                        <a:solidFill>
                          <a:schemeClr val="tx1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1800" u="none" strike="noStrike" dirty="0">
                          <a:effectLst/>
                        </a:rPr>
                        <a:t>Miscellaneous  (including  macro  packages  and  conventions), e.g. man(7), </a:t>
                      </a:r>
                      <a:r>
                        <a:rPr lang="en" sz="1800" u="none" strike="noStrike" dirty="0" err="1">
                          <a:effectLst/>
                        </a:rPr>
                        <a:t>groff</a:t>
                      </a:r>
                      <a:r>
                        <a:rPr lang="en" sz="1800" u="none" strike="noStrike" dirty="0">
                          <a:effectLst/>
                        </a:rPr>
                        <a:t>(7)</a:t>
                      </a:r>
                      <a:endParaRPr lang="en" sz="1800" b="0" i="0" u="none" strike="noStrike" dirty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86320132"/>
                  </a:ext>
                </a:extLst>
              </a:tr>
              <a:tr h="39246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8</a:t>
                      </a:r>
                      <a:endParaRPr lang="en-US" altLang="zh-TW" sz="1800" b="0" i="0" u="none" strike="noStrike" dirty="0">
                        <a:solidFill>
                          <a:schemeClr val="tx1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1800" u="none" strike="noStrike" dirty="0">
                          <a:effectLst/>
                        </a:rPr>
                        <a:t>System administration commands (usually only for root)</a:t>
                      </a:r>
                      <a:endParaRPr lang="en" sz="1800" b="0" i="0" u="none" strike="noStrike" dirty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76471186"/>
                  </a:ext>
                </a:extLst>
              </a:tr>
              <a:tr h="39246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9</a:t>
                      </a:r>
                      <a:endParaRPr lang="en-US" altLang="zh-TW" sz="1800" b="0" i="0" u="none" strike="noStrike" dirty="0">
                        <a:solidFill>
                          <a:schemeClr val="tx1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1800" u="none" strike="noStrike" dirty="0">
                          <a:effectLst/>
                        </a:rPr>
                        <a:t>Kernel routines [Non standard]</a:t>
                      </a:r>
                      <a:endParaRPr lang="en" sz="1800" b="0" i="0" u="none" strike="noStrike" dirty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816501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8005147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300554B-063A-E842-9E06-FEF85612EA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常用的</a:t>
            </a:r>
            <a:r>
              <a:rPr kumimoji="1" lang="en-US" altLang="zh-TW" dirty="0"/>
              <a:t>hardware events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3793C96-D9F8-D442-AE34-9D6AAC987F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kumimoji="1" lang="en" altLang="zh-TW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Metric Groups:</a:t>
            </a:r>
          </a:p>
          <a:p>
            <a:pPr marL="0" indent="0">
              <a:buNone/>
            </a:pPr>
            <a:r>
              <a:rPr kumimoji="1" lang="en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Load_Miss_Real_Latency</a:t>
            </a:r>
            <a:endParaRPr kumimoji="1" lang="en" altLang="zh-TW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kumimoji="1" lang="en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	[Actual Average Latency for L1 data-cache miss demand loads]</a:t>
            </a:r>
          </a:p>
          <a:p>
            <a:pPr marL="0" indent="0">
              <a:buNone/>
            </a:pPr>
            <a:r>
              <a:rPr kumimoji="1" lang="en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MLP</a:t>
            </a:r>
          </a:p>
          <a:p>
            <a:pPr marL="0" indent="0">
              <a:buNone/>
            </a:pPr>
            <a:r>
              <a:rPr kumimoji="1" lang="en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	[Memory-Level-Parallelism (average number of L1 miss demand load when there is at least 1 such miss)]</a:t>
            </a:r>
          </a:p>
          <a:p>
            <a:pPr marL="0" indent="0">
              <a:buNone/>
            </a:pPr>
            <a:r>
              <a:rPr kumimoji="1" lang="en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Pipeline:</a:t>
            </a:r>
          </a:p>
          <a:p>
            <a:pPr marL="0" indent="0">
              <a:buNone/>
            </a:pPr>
            <a:r>
              <a:rPr kumimoji="1" lang="en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	CPI.  </a:t>
            </a:r>
          </a:p>
          <a:p>
            <a:pPr marL="0" indent="0">
              <a:buNone/>
            </a:pPr>
            <a:r>
              <a:rPr kumimoji="1" lang="en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	[Cycles Per Instruction (threaded)]</a:t>
            </a:r>
          </a:p>
          <a:p>
            <a:pPr marL="0" indent="0">
              <a:buNone/>
            </a:pPr>
            <a:r>
              <a:rPr kumimoji="1" lang="en" altLang="zh-TW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Summary:</a:t>
            </a:r>
          </a:p>
          <a:p>
            <a:pPr marL="0" indent="0">
              <a:buNone/>
            </a:pPr>
            <a:r>
              <a:rPr kumimoji="1" lang="en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Instructions.  </a:t>
            </a:r>
          </a:p>
          <a:p>
            <a:pPr marL="0" indent="0">
              <a:buNone/>
            </a:pPr>
            <a:r>
              <a:rPr kumimoji="1" lang="en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	[Total number of retired Instructions]</a:t>
            </a:r>
          </a:p>
          <a:p>
            <a:pPr marL="0" indent="0">
              <a:buNone/>
            </a:pPr>
            <a:r>
              <a:rPr kumimoji="1" lang="en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kumimoji="1" lang="en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Kernel_Utilization</a:t>
            </a:r>
            <a:r>
              <a:rPr kumimoji="1" lang="en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. </a:t>
            </a:r>
          </a:p>
          <a:p>
            <a:pPr marL="0" indent="0">
              <a:buNone/>
            </a:pPr>
            <a:r>
              <a:rPr kumimoji="1" lang="en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	[Fraction of cycles spent in Kernel mode]</a:t>
            </a:r>
          </a:p>
          <a:p>
            <a:pPr marL="0" indent="0">
              <a:buNone/>
            </a:pPr>
            <a:r>
              <a:rPr kumimoji="1" lang="en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SMT_2T_Utilization. </a:t>
            </a:r>
          </a:p>
          <a:p>
            <a:pPr marL="0" indent="0">
              <a:buNone/>
            </a:pPr>
            <a:r>
              <a:rPr kumimoji="1" lang="en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	[Fraction of cycles where both hardware threads were active]</a:t>
            </a:r>
            <a:endParaRPr kumimoji="1" lang="zh-TW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174871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E3352DB1-8C60-4147-A223-692AA67CBE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28000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40B22B23-2880-B945-B51F-9D2971A41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3748" y="6003041"/>
            <a:ext cx="3442252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kumimoji="1" lang="en-US" altLang="zh-TW" sz="3600" b="1" dirty="0" err="1">
                <a:solidFill>
                  <a:srgbClr val="FF0000"/>
                </a:solidFill>
              </a:rPr>
              <a:t>sudo</a:t>
            </a:r>
            <a:r>
              <a:rPr kumimoji="1" lang="en-US" altLang="zh-TW" sz="3600" b="1" dirty="0">
                <a:solidFill>
                  <a:srgbClr val="FF0000"/>
                </a:solidFill>
              </a:rPr>
              <a:t> perf top</a:t>
            </a:r>
          </a:p>
        </p:txBody>
      </p:sp>
    </p:spTree>
    <p:extLst>
      <p:ext uri="{BB962C8B-B14F-4D97-AF65-F5344CB8AC3E}">
        <p14:creationId xmlns:p14="http://schemas.microsoft.com/office/powerpoint/2010/main" val="314202752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E3352DB1-8C60-4147-A223-692AA67CBE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28000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8" name="向上箭號圖說文字 7">
            <a:extLst>
              <a:ext uri="{FF2B5EF4-FFF2-40B4-BE49-F238E27FC236}">
                <a16:creationId xmlns:a16="http://schemas.microsoft.com/office/drawing/2014/main" id="{87C72288-FD43-B949-80FA-475EA53E5FF5}"/>
              </a:ext>
            </a:extLst>
          </p:cNvPr>
          <p:cNvSpPr/>
          <p:nvPr/>
        </p:nvSpPr>
        <p:spPr>
          <a:xfrm>
            <a:off x="1246050" y="215369"/>
            <a:ext cx="6283569" cy="2063262"/>
          </a:xfrm>
          <a:prstGeom prst="up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Hant" altLang="en-US" sz="3200" dirty="0"/>
              <a:t>偵測每個指令花掉多少的</a:t>
            </a:r>
            <a:r>
              <a:rPr kumimoji="1" lang="en-US" altLang="zh-Hant" sz="3200" dirty="0"/>
              <a:t>CPU cycles</a:t>
            </a:r>
            <a:endParaRPr kumimoji="1"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23875248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E3352DB1-8C60-4147-A223-692AA67CBE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28000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8" name="向上箭號圖說文字 7">
            <a:extLst>
              <a:ext uri="{FF2B5EF4-FFF2-40B4-BE49-F238E27FC236}">
                <a16:creationId xmlns:a16="http://schemas.microsoft.com/office/drawing/2014/main" id="{87C72288-FD43-B949-80FA-475EA53E5FF5}"/>
              </a:ext>
            </a:extLst>
          </p:cNvPr>
          <p:cNvSpPr/>
          <p:nvPr/>
        </p:nvSpPr>
        <p:spPr>
          <a:xfrm>
            <a:off x="1231301" y="1365743"/>
            <a:ext cx="6283569" cy="2063262"/>
          </a:xfrm>
          <a:prstGeom prst="up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3200" dirty="0" err="1"/>
              <a:t>sumCol</a:t>
            </a:r>
            <a:r>
              <a:rPr kumimoji="1" lang="zh-Hant" altLang="en-US" sz="3200" dirty="0"/>
              <a:t>和</a:t>
            </a:r>
            <a:r>
              <a:rPr kumimoji="1" lang="en-US" altLang="zh-Hant" sz="3200" dirty="0" err="1"/>
              <a:t>sumRow</a:t>
            </a:r>
            <a:r>
              <a:rPr kumimoji="1" lang="zh-Hant" altLang="en-US" sz="3200" dirty="0"/>
              <a:t>各自花掉系統</a:t>
            </a:r>
            <a:r>
              <a:rPr kumimoji="1" lang="en-US" altLang="zh-Hant" sz="3200" dirty="0"/>
              <a:t>77.3%</a:t>
            </a:r>
            <a:r>
              <a:rPr kumimoji="1" lang="zh-Hant" altLang="en-US" sz="3200" dirty="0"/>
              <a:t>和</a:t>
            </a:r>
            <a:r>
              <a:rPr kumimoji="1" lang="en-US" altLang="zh-Hant" sz="3200" dirty="0"/>
              <a:t>21.32%</a:t>
            </a:r>
            <a:r>
              <a:rPr kumimoji="1" lang="zh-Hant" altLang="en-US" sz="3200" dirty="0"/>
              <a:t>的時間</a:t>
            </a:r>
            <a:endParaRPr kumimoji="1"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14786438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C16F41D-551F-F84A-AA0F-98DF2CE50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Hant" altLang="en-US" dirty="0"/>
              <a:t>除了</a:t>
            </a:r>
            <a:r>
              <a:rPr kumimoji="1" lang="en-US" altLang="zh-Hant" dirty="0"/>
              <a:t>CPU cycles</a:t>
            </a:r>
            <a:r>
              <a:rPr kumimoji="1" lang="zh-Hant" altLang="en-US" dirty="0"/>
              <a:t>以外，</a:t>
            </a:r>
            <a:r>
              <a:rPr kumimoji="1" lang="en-US" altLang="zh-Hant" dirty="0"/>
              <a:t>perf</a:t>
            </a:r>
            <a:r>
              <a:rPr kumimoji="1" lang="zh-Hant" altLang="en-US" dirty="0"/>
              <a:t>還支援哪些</a:t>
            </a:r>
            <a:br>
              <a:rPr kumimoji="1" lang="en-US" altLang="zh-Hant" dirty="0"/>
            </a:br>
            <a:r>
              <a:rPr kumimoji="1" lang="zh-Hant" altLang="en-US" dirty="0"/>
              <a:t>使用「</a:t>
            </a:r>
            <a:r>
              <a:rPr kumimoji="1" lang="en-US" altLang="zh-Hant" dirty="0"/>
              <a:t>perf list</a:t>
            </a:r>
            <a:r>
              <a:rPr kumimoji="1" lang="zh-Hant" altLang="en-US" dirty="0"/>
              <a:t>」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0C3FCEE-6954-0442-8170-6A9C3F03F4B8}"/>
              </a:ext>
            </a:extLst>
          </p:cNvPr>
          <p:cNvSpPr>
            <a:spLocks noGrp="1"/>
          </p:cNvSpPr>
          <p:nvPr>
            <p:ph idx="1"/>
          </p:nvPr>
        </p:nvSpPr>
        <p:spPr/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marL="0" indent="0">
              <a:buNone/>
            </a:pPr>
            <a:r>
              <a:rPr kumimoji="1" lang="en-US" altLang="zh-TW" sz="20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</a:t>
            </a:r>
            <a:r>
              <a:rPr kumimoji="1" lang="zh-Hant" altLang="en-US" sz="20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常用的如下所示</a:t>
            </a:r>
            <a:r>
              <a:rPr kumimoji="1" lang="en-US" altLang="zh-Hant" sz="20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*/</a:t>
            </a:r>
            <a:r>
              <a:rPr kumimoji="1" lang="en-US" altLang="zh-TW" sz="2000" dirty="0">
                <a:latin typeface="Consolas" panose="020B0609020204030204" pitchFamily="49" charset="0"/>
                <a:cs typeface="Consolas" panose="020B0609020204030204" pitchFamily="49" charset="0"/>
              </a:rPr>
              <a:t> </a:t>
            </a:r>
          </a:p>
          <a:p>
            <a:pPr marL="0" indent="0">
              <a:buNone/>
            </a:pPr>
            <a:r>
              <a:rPr kumimoji="1" lang="en-US" altLang="zh-TW" sz="2000" dirty="0">
                <a:latin typeface="Consolas" panose="020B0609020204030204" pitchFamily="49" charset="0"/>
                <a:cs typeface="Consolas" panose="020B0609020204030204" pitchFamily="49" charset="0"/>
              </a:rPr>
              <a:t>  branch-instructions OR </a:t>
            </a:r>
            <a:r>
              <a:rPr kumimoji="1" lang="en-US" altLang="zh-TW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cpu</a:t>
            </a:r>
            <a:r>
              <a:rPr kumimoji="1" lang="en-US" altLang="zh-TW" sz="2000" dirty="0">
                <a:latin typeface="Consolas" panose="020B0609020204030204" pitchFamily="49" charset="0"/>
                <a:cs typeface="Consolas" panose="020B0609020204030204" pitchFamily="49" charset="0"/>
              </a:rPr>
              <a:t>/branch-instructions/    [Kernel PMU event]</a:t>
            </a:r>
          </a:p>
          <a:p>
            <a:pPr marL="0" indent="0">
              <a:buNone/>
            </a:pPr>
            <a:r>
              <a:rPr kumimoji="1" lang="en-US" altLang="zh-TW" sz="2000" dirty="0">
                <a:latin typeface="Consolas" panose="020B0609020204030204" pitchFamily="49" charset="0"/>
                <a:cs typeface="Consolas" panose="020B0609020204030204" pitchFamily="49" charset="0"/>
              </a:rPr>
              <a:t>  branch-misses OR </a:t>
            </a:r>
            <a:r>
              <a:rPr kumimoji="1" lang="en-US" altLang="zh-TW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cpu</a:t>
            </a:r>
            <a:r>
              <a:rPr kumimoji="1" lang="en-US" altLang="zh-TW" sz="2000" dirty="0">
                <a:latin typeface="Consolas" panose="020B0609020204030204" pitchFamily="49" charset="0"/>
                <a:cs typeface="Consolas" panose="020B0609020204030204" pitchFamily="49" charset="0"/>
              </a:rPr>
              <a:t>/branch-misses/                [Kernel PMU event]</a:t>
            </a:r>
          </a:p>
          <a:p>
            <a:pPr marL="0" indent="0">
              <a:buNone/>
            </a:pPr>
            <a:r>
              <a:rPr kumimoji="1" lang="en-US" altLang="zh-TW" sz="2000" dirty="0">
                <a:latin typeface="Consolas" panose="020B0609020204030204" pitchFamily="49" charset="0"/>
                <a:cs typeface="Consolas" panose="020B0609020204030204" pitchFamily="49" charset="0"/>
              </a:rPr>
              <a:t>  bus-cycles OR </a:t>
            </a:r>
            <a:r>
              <a:rPr kumimoji="1" lang="en-US" altLang="zh-TW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cpu</a:t>
            </a:r>
            <a:r>
              <a:rPr kumimoji="1" lang="en-US" altLang="zh-TW" sz="2000" dirty="0">
                <a:latin typeface="Consolas" panose="020B0609020204030204" pitchFamily="49" charset="0"/>
                <a:cs typeface="Consolas" panose="020B0609020204030204" pitchFamily="49" charset="0"/>
              </a:rPr>
              <a:t>/bus-cycles/                      [Kernel PMU event]</a:t>
            </a:r>
          </a:p>
          <a:p>
            <a:pPr marL="0" indent="0">
              <a:buNone/>
            </a:pPr>
            <a:r>
              <a:rPr kumimoji="1" lang="en-US" altLang="zh-TW" sz="2000" dirty="0">
                <a:latin typeface="Consolas" panose="020B0609020204030204" pitchFamily="49" charset="0"/>
                <a:cs typeface="Consolas" panose="020B0609020204030204" pitchFamily="49" charset="0"/>
              </a:rPr>
              <a:t>  cache-misses OR </a:t>
            </a:r>
            <a:r>
              <a:rPr kumimoji="1" lang="en-US" altLang="zh-TW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cpu</a:t>
            </a:r>
            <a:r>
              <a:rPr kumimoji="1" lang="en-US" altLang="zh-TW" sz="2000" dirty="0">
                <a:latin typeface="Consolas" panose="020B0609020204030204" pitchFamily="49" charset="0"/>
                <a:cs typeface="Consolas" panose="020B0609020204030204" pitchFamily="49" charset="0"/>
              </a:rPr>
              <a:t>/cache-misses/                  [Kernel PMU event]</a:t>
            </a:r>
          </a:p>
          <a:p>
            <a:pPr marL="0" indent="0">
              <a:buNone/>
            </a:pPr>
            <a:r>
              <a:rPr kumimoji="1" lang="en-US" altLang="zh-TW" sz="2000" dirty="0">
                <a:latin typeface="Consolas" panose="020B0609020204030204" pitchFamily="49" charset="0"/>
                <a:cs typeface="Consolas" panose="020B0609020204030204" pitchFamily="49" charset="0"/>
              </a:rPr>
              <a:t>  cache-references OR </a:t>
            </a:r>
            <a:r>
              <a:rPr kumimoji="1" lang="en-US" altLang="zh-TW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cpu</a:t>
            </a:r>
            <a:r>
              <a:rPr kumimoji="1" lang="en-US" altLang="zh-TW" sz="2000" dirty="0">
                <a:latin typeface="Consolas" panose="020B0609020204030204" pitchFamily="49" charset="0"/>
                <a:cs typeface="Consolas" panose="020B0609020204030204" pitchFamily="49" charset="0"/>
              </a:rPr>
              <a:t>/cache-references/          [Kernel PMU event]</a:t>
            </a:r>
          </a:p>
          <a:p>
            <a:pPr marL="0" indent="0">
              <a:buNone/>
            </a:pPr>
            <a:r>
              <a:rPr kumimoji="1" lang="en-US" altLang="zh-TW" sz="2000" dirty="0">
                <a:latin typeface="Consolas" panose="020B0609020204030204" pitchFamily="49" charset="0"/>
                <a:cs typeface="Consolas" panose="020B0609020204030204" pitchFamily="49" charset="0"/>
              </a:rPr>
              <a:t>  </a:t>
            </a:r>
            <a:r>
              <a:rPr kumimoji="1" lang="en-US" altLang="zh-TW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cpu</a:t>
            </a:r>
            <a:r>
              <a:rPr kumimoji="1" lang="en-US" altLang="zh-TW" sz="2000" dirty="0">
                <a:latin typeface="Consolas" panose="020B0609020204030204" pitchFamily="49" charset="0"/>
                <a:cs typeface="Consolas" panose="020B0609020204030204" pitchFamily="49" charset="0"/>
              </a:rPr>
              <a:t>-cycles OR </a:t>
            </a:r>
            <a:r>
              <a:rPr kumimoji="1" lang="en-US" altLang="zh-TW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cpu</a:t>
            </a:r>
            <a:r>
              <a:rPr kumimoji="1" lang="en-US" altLang="zh-TW" sz="2000" dirty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kumimoji="1" lang="en-US" altLang="zh-TW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cpu</a:t>
            </a:r>
            <a:r>
              <a:rPr kumimoji="1" lang="en-US" altLang="zh-TW" sz="2000" dirty="0">
                <a:latin typeface="Consolas" panose="020B0609020204030204" pitchFamily="49" charset="0"/>
                <a:cs typeface="Consolas" panose="020B0609020204030204" pitchFamily="49" charset="0"/>
              </a:rPr>
              <a:t>-cycles/                      [Kernel PMU event]</a:t>
            </a:r>
          </a:p>
          <a:p>
            <a:pPr marL="0" indent="0">
              <a:buNone/>
            </a:pPr>
            <a:endParaRPr kumimoji="1" lang="zh-TW" alt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367484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884FA6E5-1959-1C48-960A-F4A1072B3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Hant" altLang="en-US" dirty="0"/>
              <a:t>用</a:t>
            </a:r>
            <a:r>
              <a:rPr kumimoji="1" lang="en-US" altLang="zh-Hant" dirty="0"/>
              <a:t>perf</a:t>
            </a:r>
            <a:r>
              <a:rPr kumimoji="1" lang="zh-Hant" altLang="en-US" dirty="0"/>
              <a:t>觀察執行的分支指令</a:t>
            </a:r>
            <a:endParaRPr kumimoji="1" lang="zh-TW" altLang="en-US" dirty="0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F04E2763-B83A-A846-A8E5-5012773FCC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73789964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5598A461-EF6E-3F4F-A398-5948C2FE08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11999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FD42ACCC-AAFD-0E43-9381-377510420F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altLang="zh-TW" b="1" dirty="0" err="1">
                <a:solidFill>
                  <a:srgbClr val="FF0000"/>
                </a:solidFill>
              </a:rPr>
              <a:t>sudo</a:t>
            </a:r>
            <a:r>
              <a:rPr lang="en-US" altLang="zh-TW" b="1" dirty="0">
                <a:solidFill>
                  <a:srgbClr val="FF0000"/>
                </a:solidFill>
              </a:rPr>
              <a:t> perf top -e branch-instructions</a:t>
            </a:r>
            <a:endParaRPr kumimoji="1" lang="en-US" altLang="zh-TW" sz="3600" b="1" dirty="0">
              <a:solidFill>
                <a:srgbClr val="FF0000"/>
              </a:solidFill>
            </a:endParaRPr>
          </a:p>
        </p:txBody>
      </p:sp>
      <p:sp>
        <p:nvSpPr>
          <p:cNvPr id="9" name="向上箭號圖說文字 8">
            <a:extLst>
              <a:ext uri="{FF2B5EF4-FFF2-40B4-BE49-F238E27FC236}">
                <a16:creationId xmlns:a16="http://schemas.microsoft.com/office/drawing/2014/main" id="{62A005EE-6344-9444-913C-BDDAC5B92B3C}"/>
              </a:ext>
            </a:extLst>
          </p:cNvPr>
          <p:cNvSpPr/>
          <p:nvPr/>
        </p:nvSpPr>
        <p:spPr>
          <a:xfrm>
            <a:off x="1246050" y="215369"/>
            <a:ext cx="6283569" cy="2063262"/>
          </a:xfrm>
          <a:prstGeom prst="up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Hant" altLang="en-US" sz="3200" dirty="0"/>
              <a:t>偵測</a:t>
            </a:r>
            <a:r>
              <a:rPr kumimoji="1" lang="en-US" altLang="zh-Hant" sz="3200" dirty="0"/>
              <a:t>CPU</a:t>
            </a:r>
            <a:r>
              <a:rPr kumimoji="1" lang="zh-Hant" altLang="en-US" sz="3200" dirty="0"/>
              <a:t>使用多少分支指令（例如</a:t>
            </a:r>
            <a:r>
              <a:rPr kumimoji="1" lang="en-US" altLang="zh-Hant" sz="3200" dirty="0"/>
              <a:t>for loop</a:t>
            </a:r>
            <a:r>
              <a:rPr kumimoji="1" lang="zh-Hant" altLang="en-US" sz="3200" dirty="0"/>
              <a:t>，</a:t>
            </a:r>
            <a:r>
              <a:rPr kumimoji="1" lang="en-US" altLang="zh-Hant" sz="3200" dirty="0"/>
              <a:t>if-else</a:t>
            </a:r>
            <a:r>
              <a:rPr kumimoji="1" lang="zh-Hant" altLang="en-US" sz="3200" dirty="0"/>
              <a:t>）</a:t>
            </a:r>
            <a:endParaRPr kumimoji="1"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66507632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5598A461-EF6E-3F4F-A398-5948C2FE08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1999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8" name="向上箭號圖說文字 7">
            <a:extLst>
              <a:ext uri="{FF2B5EF4-FFF2-40B4-BE49-F238E27FC236}">
                <a16:creationId xmlns:a16="http://schemas.microsoft.com/office/drawing/2014/main" id="{BC6D258D-39B3-444F-BE91-D043BDDEC635}"/>
              </a:ext>
            </a:extLst>
          </p:cNvPr>
          <p:cNvSpPr/>
          <p:nvPr/>
        </p:nvSpPr>
        <p:spPr>
          <a:xfrm>
            <a:off x="1231301" y="1365743"/>
            <a:ext cx="6283569" cy="2063262"/>
          </a:xfrm>
          <a:prstGeom prst="up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3200" dirty="0" err="1"/>
              <a:t>sumCol</a:t>
            </a:r>
            <a:r>
              <a:rPr kumimoji="1" lang="zh-Hant" altLang="en-US" sz="3200" dirty="0"/>
              <a:t>和</a:t>
            </a:r>
            <a:r>
              <a:rPr kumimoji="1" lang="en-US" altLang="zh-Hant" sz="3200" dirty="0" err="1"/>
              <a:t>sumRow</a:t>
            </a:r>
            <a:r>
              <a:rPr kumimoji="1" lang="zh-Hant" altLang="en-US" sz="3200" dirty="0"/>
              <a:t>所花掉的分支指令差不多一樣多</a:t>
            </a:r>
            <a:endParaRPr kumimoji="1" lang="zh-TW" altLang="en-US" sz="3200" dirty="0"/>
          </a:p>
        </p:txBody>
      </p:sp>
      <p:sp>
        <p:nvSpPr>
          <p:cNvPr id="11" name="雲形 10">
            <a:extLst>
              <a:ext uri="{FF2B5EF4-FFF2-40B4-BE49-F238E27FC236}">
                <a16:creationId xmlns:a16="http://schemas.microsoft.com/office/drawing/2014/main" id="{37976851-B4D3-B942-81F7-FBC2E115419F}"/>
              </a:ext>
            </a:extLst>
          </p:cNvPr>
          <p:cNvSpPr/>
          <p:nvPr/>
        </p:nvSpPr>
        <p:spPr>
          <a:xfrm>
            <a:off x="4572000" y="3702334"/>
            <a:ext cx="6779343" cy="2949678"/>
          </a:xfrm>
          <a:prstGeom prst="cloud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Hant" altLang="en-US" sz="2800" dirty="0"/>
              <a:t>因為</a:t>
            </a:r>
            <a:r>
              <a:rPr kumimoji="1" lang="en-US" altLang="zh-Hant" sz="2800" dirty="0"/>
              <a:t>branch</a:t>
            </a:r>
            <a:r>
              <a:rPr kumimoji="1" lang="zh-Hant" altLang="en-US" sz="2800" dirty="0"/>
              <a:t>指令的發生頻率與執行時間有並沒有太大的相關性，因此</a:t>
            </a:r>
            <a:r>
              <a:rPr kumimoji="1" lang="en-US" altLang="zh-Hant" sz="2800" dirty="0"/>
              <a:t>branch</a:t>
            </a:r>
            <a:r>
              <a:rPr kumimoji="1" lang="zh-Hant" altLang="en-US" sz="2800" dirty="0"/>
              <a:t>應該不是造成時間不同的原因</a:t>
            </a:r>
            <a:endParaRPr kumimoji="1"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76407946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884FA6E5-1959-1C48-960A-F4A1072B3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Hant" altLang="en-US" dirty="0"/>
              <a:t>用</a:t>
            </a:r>
            <a:r>
              <a:rPr kumimoji="1" lang="en-US" altLang="zh-Hant" dirty="0"/>
              <a:t>perf</a:t>
            </a:r>
            <a:r>
              <a:rPr kumimoji="1" lang="zh-Hant" altLang="en-US" dirty="0"/>
              <a:t>觀察</a:t>
            </a:r>
            <a:r>
              <a:rPr kumimoji="1" lang="en-US" altLang="zh-Hant" dirty="0"/>
              <a:t>cache-misses</a:t>
            </a:r>
            <a:endParaRPr kumimoji="1" lang="zh-TW" altLang="en-US" dirty="0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F04E2763-B83A-A846-A8E5-5012773FCC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6710998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5077EE05-5361-4845-9E77-42ADA56038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9555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EFECF658-9A79-A74B-9E93-085D3D6DE3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altLang="zh-TW" b="1" dirty="0" err="1">
                <a:solidFill>
                  <a:srgbClr val="FF0000"/>
                </a:solidFill>
              </a:rPr>
              <a:t>sudo</a:t>
            </a:r>
            <a:r>
              <a:rPr lang="en-US" altLang="zh-TW" b="1" dirty="0">
                <a:solidFill>
                  <a:srgbClr val="FF0000"/>
                </a:solidFill>
              </a:rPr>
              <a:t> perf top -e cache-misses</a:t>
            </a:r>
            <a:endParaRPr kumimoji="1" lang="en-US" altLang="zh-TW" sz="3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76442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C4B41F6-9DD6-5649-AF11-F787E2C21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man </a:t>
            </a:r>
            <a:r>
              <a:rPr kumimoji="1" lang="en-US" altLang="zh-TW" dirty="0" err="1"/>
              <a:t>printf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677CDCF-B0EC-274A-B0F4-C260BE4AE568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tx1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" altLang="zh-TW" b="1" dirty="0" err="1">
                <a:solidFill>
                  <a:srgbClr val="2FE71A"/>
                </a:solidFill>
                <a:latin typeface="Courier" pitchFamily="2" charset="0"/>
              </a:rPr>
              <a:t>shiwulo@vm</a:t>
            </a:r>
            <a:r>
              <a:rPr lang="en" altLang="zh-TW" dirty="0">
                <a:solidFill>
                  <a:srgbClr val="F2F2F2"/>
                </a:solidFill>
                <a:latin typeface="Courier" pitchFamily="2" charset="0"/>
              </a:rPr>
              <a:t>:</a:t>
            </a:r>
            <a:r>
              <a:rPr lang="en" altLang="zh-TW" b="1" dirty="0">
                <a:solidFill>
                  <a:srgbClr val="4A00FF"/>
                </a:solidFill>
                <a:latin typeface="Courier" pitchFamily="2" charset="0"/>
              </a:rPr>
              <a:t>~</a:t>
            </a:r>
            <a:r>
              <a:rPr lang="en" altLang="zh-TW" dirty="0">
                <a:solidFill>
                  <a:srgbClr val="F2F2F2"/>
                </a:solidFill>
                <a:latin typeface="Courier" pitchFamily="2" charset="0"/>
              </a:rPr>
              <a:t>$ man </a:t>
            </a:r>
            <a:r>
              <a:rPr lang="en" altLang="zh-TW" dirty="0" err="1">
                <a:solidFill>
                  <a:srgbClr val="F2F2F2"/>
                </a:solidFill>
                <a:latin typeface="Courier" pitchFamily="2" charset="0"/>
              </a:rPr>
              <a:t>printf</a:t>
            </a:r>
            <a:endParaRPr lang="en" altLang="zh-TW" dirty="0">
              <a:solidFill>
                <a:srgbClr val="F2F2F2"/>
              </a:solidFill>
              <a:latin typeface="Courier" pitchFamily="2" charset="0"/>
            </a:endParaRPr>
          </a:p>
          <a:p>
            <a:pPr marL="0" indent="0">
              <a:buNone/>
            </a:pPr>
            <a:r>
              <a:rPr lang="en" altLang="zh-TW" sz="1600" dirty="0">
                <a:solidFill>
                  <a:srgbClr val="F2F2F2"/>
                </a:solidFill>
                <a:latin typeface="Courier" pitchFamily="2" charset="0"/>
              </a:rPr>
              <a:t>PRINTF(1)                        </a:t>
            </a:r>
            <a:r>
              <a:rPr lang="en" altLang="zh-TW" sz="2000" b="1" dirty="0">
                <a:solidFill>
                  <a:srgbClr val="FFFF00"/>
                </a:solidFill>
                <a:latin typeface="Courier" pitchFamily="2" charset="0"/>
              </a:rPr>
              <a:t>User Commands</a:t>
            </a:r>
            <a:r>
              <a:rPr lang="en" altLang="zh-TW" sz="1600" dirty="0">
                <a:solidFill>
                  <a:srgbClr val="F2F2F2"/>
                </a:solidFill>
                <a:latin typeface="Courier" pitchFamily="2" charset="0"/>
              </a:rPr>
              <a:t>                       PRINTF(1)</a:t>
            </a:r>
          </a:p>
          <a:p>
            <a:pPr marL="0" indent="0">
              <a:buNone/>
            </a:pPr>
            <a:r>
              <a:rPr lang="en" altLang="zh-TW" sz="1600" b="1" dirty="0">
                <a:solidFill>
                  <a:srgbClr val="FFFFFF"/>
                </a:solidFill>
                <a:latin typeface="Courier" pitchFamily="2" charset="0"/>
              </a:rPr>
              <a:t>NAME</a:t>
            </a:r>
            <a:endParaRPr lang="en" altLang="zh-TW" sz="1600" dirty="0">
              <a:solidFill>
                <a:srgbClr val="FFFFFF"/>
              </a:solidFill>
              <a:latin typeface="Courier" pitchFamily="2" charset="0"/>
            </a:endParaRPr>
          </a:p>
          <a:p>
            <a:pPr marL="0" indent="0">
              <a:buNone/>
            </a:pPr>
            <a:r>
              <a:rPr lang="en" altLang="zh-TW" sz="1600" dirty="0">
                <a:solidFill>
                  <a:srgbClr val="F2F2F2"/>
                </a:solidFill>
                <a:latin typeface="Courier" pitchFamily="2" charset="0"/>
              </a:rPr>
              <a:t>       </a:t>
            </a:r>
            <a:r>
              <a:rPr lang="en" altLang="zh-TW" sz="1600" dirty="0" err="1">
                <a:solidFill>
                  <a:srgbClr val="F2F2F2"/>
                </a:solidFill>
                <a:latin typeface="Courier" pitchFamily="2" charset="0"/>
              </a:rPr>
              <a:t>printf</a:t>
            </a:r>
            <a:r>
              <a:rPr lang="en" altLang="zh-TW" sz="1600" dirty="0">
                <a:solidFill>
                  <a:srgbClr val="F2F2F2"/>
                </a:solidFill>
                <a:latin typeface="Courier" pitchFamily="2" charset="0"/>
              </a:rPr>
              <a:t> - format and print data</a:t>
            </a:r>
            <a:br>
              <a:rPr lang="en" altLang="zh-TW" sz="1600" dirty="0">
                <a:solidFill>
                  <a:srgbClr val="F2F2F2"/>
                </a:solidFill>
                <a:latin typeface="Courier" pitchFamily="2" charset="0"/>
              </a:rPr>
            </a:br>
            <a:endParaRPr lang="en" altLang="zh-TW" sz="1600" dirty="0">
              <a:solidFill>
                <a:srgbClr val="F2F2F2"/>
              </a:solidFill>
              <a:latin typeface="Courier" pitchFamily="2" charset="0"/>
            </a:endParaRPr>
          </a:p>
          <a:p>
            <a:pPr marL="0" indent="0">
              <a:buNone/>
            </a:pPr>
            <a:r>
              <a:rPr lang="en" altLang="zh-TW" sz="1600" b="1" dirty="0">
                <a:solidFill>
                  <a:srgbClr val="FFFFFF"/>
                </a:solidFill>
                <a:latin typeface="Courier" pitchFamily="2" charset="0"/>
              </a:rPr>
              <a:t>SYNOPSIS</a:t>
            </a:r>
            <a:endParaRPr lang="en" altLang="zh-TW" sz="1600" dirty="0">
              <a:solidFill>
                <a:srgbClr val="FFFFFF"/>
              </a:solidFill>
              <a:latin typeface="Courier" pitchFamily="2" charset="0"/>
            </a:endParaRPr>
          </a:p>
          <a:p>
            <a:pPr marL="0" indent="0">
              <a:buNone/>
            </a:pPr>
            <a:r>
              <a:rPr lang="en" altLang="zh-TW" sz="1600" dirty="0">
                <a:solidFill>
                  <a:srgbClr val="F2F2F2"/>
                </a:solidFill>
                <a:latin typeface="Courier" pitchFamily="2" charset="0"/>
              </a:rPr>
              <a:t>       </a:t>
            </a:r>
            <a:r>
              <a:rPr lang="en" altLang="zh-TW" sz="1600" b="1" dirty="0" err="1">
                <a:solidFill>
                  <a:srgbClr val="FFFFFF"/>
                </a:solidFill>
                <a:latin typeface="Courier" pitchFamily="2" charset="0"/>
              </a:rPr>
              <a:t>printf</a:t>
            </a:r>
            <a:r>
              <a:rPr lang="en" altLang="zh-TW" sz="1600" dirty="0">
                <a:solidFill>
                  <a:srgbClr val="F2F2F2"/>
                </a:solidFill>
                <a:latin typeface="Courier" pitchFamily="2" charset="0"/>
              </a:rPr>
              <a:t> </a:t>
            </a:r>
            <a:r>
              <a:rPr lang="en" altLang="zh-TW" sz="1600" u="sng" dirty="0">
                <a:solidFill>
                  <a:srgbClr val="F2F2F2"/>
                </a:solidFill>
                <a:latin typeface="Courier" pitchFamily="2" charset="0"/>
              </a:rPr>
              <a:t>FORMAT</a:t>
            </a:r>
            <a:r>
              <a:rPr lang="en" altLang="zh-TW" sz="1600" dirty="0">
                <a:solidFill>
                  <a:srgbClr val="F2F2F2"/>
                </a:solidFill>
                <a:latin typeface="Courier" pitchFamily="2" charset="0"/>
              </a:rPr>
              <a:t> [</a:t>
            </a:r>
            <a:r>
              <a:rPr lang="en" altLang="zh-TW" sz="1600" u="sng" dirty="0">
                <a:solidFill>
                  <a:srgbClr val="F2F2F2"/>
                </a:solidFill>
                <a:latin typeface="Courier" pitchFamily="2" charset="0"/>
              </a:rPr>
              <a:t>ARGUMENT</a:t>
            </a:r>
            <a:r>
              <a:rPr lang="en" altLang="zh-TW" sz="1600" dirty="0">
                <a:solidFill>
                  <a:srgbClr val="F2F2F2"/>
                </a:solidFill>
                <a:latin typeface="Courier" pitchFamily="2" charset="0"/>
              </a:rPr>
              <a:t>]...</a:t>
            </a:r>
          </a:p>
          <a:p>
            <a:pPr marL="0" indent="0">
              <a:buNone/>
            </a:pPr>
            <a:r>
              <a:rPr lang="en" altLang="zh-TW" sz="1600" dirty="0">
                <a:solidFill>
                  <a:srgbClr val="F2F2F2"/>
                </a:solidFill>
                <a:latin typeface="Courier" pitchFamily="2" charset="0"/>
              </a:rPr>
              <a:t>       </a:t>
            </a:r>
            <a:r>
              <a:rPr lang="en" altLang="zh-TW" sz="1600" b="1" dirty="0" err="1">
                <a:solidFill>
                  <a:srgbClr val="FFFFFF"/>
                </a:solidFill>
                <a:latin typeface="Courier" pitchFamily="2" charset="0"/>
              </a:rPr>
              <a:t>printf</a:t>
            </a:r>
            <a:r>
              <a:rPr lang="en" altLang="zh-TW" sz="1600" dirty="0">
                <a:solidFill>
                  <a:srgbClr val="F2F2F2"/>
                </a:solidFill>
                <a:latin typeface="Courier" pitchFamily="2" charset="0"/>
              </a:rPr>
              <a:t> </a:t>
            </a:r>
            <a:r>
              <a:rPr lang="en" altLang="zh-TW" sz="1600" u="sng" dirty="0">
                <a:solidFill>
                  <a:srgbClr val="F2F2F2"/>
                </a:solidFill>
                <a:latin typeface="Courier" pitchFamily="2" charset="0"/>
              </a:rPr>
              <a:t>OPTION</a:t>
            </a:r>
            <a:endParaRPr lang="en" altLang="zh-TW" sz="1600" dirty="0">
              <a:solidFill>
                <a:srgbClr val="F2F2F2"/>
              </a:solidFill>
              <a:latin typeface="Courier" pitchFamily="2" charset="0"/>
            </a:endParaRPr>
          </a:p>
          <a:p>
            <a:pPr marL="0" indent="0">
              <a:buNone/>
            </a:pPr>
            <a:r>
              <a:rPr lang="en" altLang="zh-TW" sz="1600" b="1" dirty="0">
                <a:solidFill>
                  <a:srgbClr val="FFFFFF"/>
                </a:solidFill>
                <a:latin typeface="Courier" pitchFamily="2" charset="0"/>
              </a:rPr>
              <a:t>DESCRIPTION</a:t>
            </a:r>
            <a:endParaRPr lang="en" altLang="zh-TW" sz="1600" dirty="0">
              <a:solidFill>
                <a:srgbClr val="FFFFFF"/>
              </a:solidFill>
              <a:latin typeface="Courier" pitchFamily="2" charset="0"/>
            </a:endParaRPr>
          </a:p>
          <a:p>
            <a:pPr marL="0" indent="0">
              <a:buNone/>
            </a:pPr>
            <a:r>
              <a:rPr lang="en" altLang="zh-TW" sz="1600" dirty="0">
                <a:solidFill>
                  <a:srgbClr val="F2F2F2"/>
                </a:solidFill>
                <a:latin typeface="Courier" pitchFamily="2" charset="0"/>
              </a:rPr>
              <a:t>       Print ARGUMENT(s) according to FORMAT, or execute according to OPTION:</a:t>
            </a:r>
          </a:p>
        </p:txBody>
      </p:sp>
      <p:sp>
        <p:nvSpPr>
          <p:cNvPr id="5" name="向上箭號圖說文字 4">
            <a:extLst>
              <a:ext uri="{FF2B5EF4-FFF2-40B4-BE49-F238E27FC236}">
                <a16:creationId xmlns:a16="http://schemas.microsoft.com/office/drawing/2014/main" id="{0A315896-25A2-504E-8681-B59538375AD6}"/>
              </a:ext>
            </a:extLst>
          </p:cNvPr>
          <p:cNvSpPr/>
          <p:nvPr/>
        </p:nvSpPr>
        <p:spPr>
          <a:xfrm>
            <a:off x="9638270" y="3052120"/>
            <a:ext cx="2088292" cy="1705232"/>
          </a:xfrm>
          <a:prstGeom prst="upArrowCallout">
            <a:avLst>
              <a:gd name="adj1" fmla="val 25000"/>
              <a:gd name="adj2" fmla="val 25000"/>
              <a:gd name="adj3" fmla="val 14855"/>
              <a:gd name="adj4" fmla="val 7512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預設從第一本說明書開始搜尋，剛好第一本書也有</a:t>
            </a:r>
            <a:r>
              <a:rPr kumimoji="1" lang="en-US" altLang="zh-CN" dirty="0" err="1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printf</a:t>
            </a:r>
            <a:endParaRPr kumimoji="1" lang="zh-TW" altLang="en-US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7951511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5077EE05-5361-4845-9E77-42ADA56038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19555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7" name="向上箭號圖說文字 6">
            <a:extLst>
              <a:ext uri="{FF2B5EF4-FFF2-40B4-BE49-F238E27FC236}">
                <a16:creationId xmlns:a16="http://schemas.microsoft.com/office/drawing/2014/main" id="{34013AE4-E7ED-EE4B-B028-8ACE799F51F8}"/>
              </a:ext>
            </a:extLst>
          </p:cNvPr>
          <p:cNvSpPr/>
          <p:nvPr/>
        </p:nvSpPr>
        <p:spPr>
          <a:xfrm>
            <a:off x="1246050" y="215369"/>
            <a:ext cx="6283569" cy="2063262"/>
          </a:xfrm>
          <a:prstGeom prst="up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Hant" altLang="en-US" sz="3200" dirty="0"/>
              <a:t>偵測</a:t>
            </a:r>
            <a:r>
              <a:rPr kumimoji="1" lang="en-US" altLang="zh-Hant" sz="3200" dirty="0"/>
              <a:t>CPU</a:t>
            </a:r>
            <a:r>
              <a:rPr kumimoji="1" lang="zh-Hant" altLang="en-US" sz="3200" dirty="0"/>
              <a:t>遭遇到多少</a:t>
            </a:r>
            <a:r>
              <a:rPr kumimoji="1" lang="en-US" altLang="zh-Hant" sz="3200" dirty="0"/>
              <a:t>cache-miss</a:t>
            </a:r>
            <a:endParaRPr kumimoji="1"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405432901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5077EE05-5361-4845-9E77-42ADA56038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19555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7" name="向上箭號圖說文字 6">
            <a:extLst>
              <a:ext uri="{FF2B5EF4-FFF2-40B4-BE49-F238E27FC236}">
                <a16:creationId xmlns:a16="http://schemas.microsoft.com/office/drawing/2014/main" id="{CEC74AAA-F228-B84E-AB1B-59E43D4D22E0}"/>
              </a:ext>
            </a:extLst>
          </p:cNvPr>
          <p:cNvSpPr/>
          <p:nvPr/>
        </p:nvSpPr>
        <p:spPr>
          <a:xfrm>
            <a:off x="1231301" y="1365743"/>
            <a:ext cx="6283569" cy="2063262"/>
          </a:xfrm>
          <a:prstGeom prst="up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3200" dirty="0" err="1"/>
              <a:t>sumCol</a:t>
            </a:r>
            <a:r>
              <a:rPr kumimoji="1" lang="zh-Hant" altLang="en-US" sz="3200" dirty="0"/>
              <a:t>和</a:t>
            </a:r>
            <a:r>
              <a:rPr kumimoji="1" lang="en-US" altLang="zh-Hant" sz="3200" dirty="0" err="1"/>
              <a:t>sumRow</a:t>
            </a:r>
            <a:r>
              <a:rPr kumimoji="1" lang="zh-Hant" altLang="en-US" sz="3200" dirty="0"/>
              <a:t>各自花掉系統</a:t>
            </a:r>
            <a:r>
              <a:rPr kumimoji="1" lang="en-US" altLang="zh-Hant" sz="3200" dirty="0"/>
              <a:t>67.3%</a:t>
            </a:r>
            <a:r>
              <a:rPr kumimoji="1" lang="zh-Hant" altLang="en-US" sz="3200" dirty="0"/>
              <a:t>和</a:t>
            </a:r>
            <a:r>
              <a:rPr kumimoji="1" lang="en-US" altLang="zh-Hant" sz="3200" dirty="0"/>
              <a:t>30.4%</a:t>
            </a:r>
            <a:r>
              <a:rPr kumimoji="1" lang="zh-Hant" altLang="en-US" sz="3200" dirty="0"/>
              <a:t>的時間</a:t>
            </a:r>
            <a:endParaRPr kumimoji="1" lang="zh-TW" altLang="en-US" sz="3200" dirty="0"/>
          </a:p>
        </p:txBody>
      </p:sp>
      <p:sp>
        <p:nvSpPr>
          <p:cNvPr id="3" name="雲形 2">
            <a:extLst>
              <a:ext uri="{FF2B5EF4-FFF2-40B4-BE49-F238E27FC236}">
                <a16:creationId xmlns:a16="http://schemas.microsoft.com/office/drawing/2014/main" id="{F428AD08-1602-4043-AF10-CD68BF9B1E10}"/>
              </a:ext>
            </a:extLst>
          </p:cNvPr>
          <p:cNvSpPr/>
          <p:nvPr/>
        </p:nvSpPr>
        <p:spPr>
          <a:xfrm>
            <a:off x="4572000" y="3702334"/>
            <a:ext cx="6779343" cy="2949678"/>
          </a:xfrm>
          <a:prstGeom prst="cloud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Hant" altLang="en-US" sz="2800" dirty="0"/>
              <a:t>因為</a:t>
            </a:r>
            <a:r>
              <a:rPr kumimoji="1" lang="en-US" altLang="zh-Hant" sz="2800" dirty="0"/>
              <a:t>cache miss</a:t>
            </a:r>
            <a:r>
              <a:rPr kumimoji="1" lang="zh-Hant" altLang="en-US" sz="2800" dirty="0"/>
              <a:t>的發生頻率與執行時間有高度的正相關，因此我們可以說因為</a:t>
            </a:r>
            <a:r>
              <a:rPr kumimoji="1" lang="en-US" altLang="zh-Hant" sz="2800" dirty="0"/>
              <a:t>cache miss</a:t>
            </a:r>
            <a:r>
              <a:rPr kumimoji="1" lang="zh-Hant" altLang="en-US" sz="2800" dirty="0"/>
              <a:t>造成</a:t>
            </a:r>
            <a:r>
              <a:rPr kumimoji="1" lang="en-US" altLang="zh-Hant" sz="2800" dirty="0" err="1"/>
              <a:t>sumCol</a:t>
            </a:r>
            <a:r>
              <a:rPr kumimoji="1" lang="zh-Hant" altLang="en-US" sz="2800" dirty="0"/>
              <a:t>和</a:t>
            </a:r>
            <a:r>
              <a:rPr kumimoji="1" lang="en-US" altLang="zh-Hant" sz="2800" dirty="0" err="1"/>
              <a:t>sumRow</a:t>
            </a:r>
            <a:r>
              <a:rPr kumimoji="1" lang="zh-Hant" altLang="en-US" sz="2800" dirty="0"/>
              <a:t>的執行時間不同</a:t>
            </a:r>
            <a:endParaRPr kumimoji="1" lang="zh-TW" altLang="en-US" sz="2800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62A2E13A-4C05-9F46-8FD9-A91991CB98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3200" y="1111743"/>
            <a:ext cx="6451600" cy="508000"/>
          </a:xfrm>
          <a:prstGeom prst="rect">
            <a:avLst/>
          </a:prstGeom>
          <a:ln w="38100">
            <a:solidFill>
              <a:srgbClr val="C00000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pic>
    </p:spTree>
    <p:extLst>
      <p:ext uri="{BB962C8B-B14F-4D97-AF65-F5344CB8AC3E}">
        <p14:creationId xmlns:p14="http://schemas.microsoft.com/office/powerpoint/2010/main" val="34439148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D5EA3569-EB05-ED4B-9AAF-9FA0AE927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Hant" altLang="en-US" dirty="0"/>
              <a:t>量測一小段程式碼</a:t>
            </a:r>
            <a:endParaRPr kumimoji="1" lang="zh-TW" altLang="en-US" dirty="0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B7E75BD1-38CD-3A45-96D4-7F316996AA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6609099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EE058DF3-8C99-2140-9761-49A74157C4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clock_gettime</a:t>
            </a:r>
            <a:r>
              <a:rPr kumimoji="1" lang="en-US" altLang="zh-TW" dirty="0"/>
              <a:t> </a:t>
            </a:r>
            <a:r>
              <a:rPr kumimoji="1" lang="zh-Hant" altLang="en-US" dirty="0"/>
              <a:t>（</a:t>
            </a:r>
            <a:r>
              <a:rPr kumimoji="1" lang="en-US" altLang="zh-Hant" dirty="0" err="1"/>
              <a:t>clock_gettime.c</a:t>
            </a:r>
            <a:r>
              <a:rPr kumimoji="1" lang="zh-Hant" altLang="en-US" dirty="0"/>
              <a:t>）</a:t>
            </a:r>
            <a:endParaRPr kumimoji="1"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AA096366-95B1-DA46-AF8E-38CF962830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    </a:t>
            </a:r>
            <a:r>
              <a:rPr lang="en-US" altLang="zh-TW" sz="1800" dirty="0" err="1">
                <a:solidFill>
                  <a:srgbClr val="0000FF"/>
                </a:solidFill>
                <a:latin typeface="Menlo" panose="020B0609030804020204" pitchFamily="49" charset="0"/>
              </a:rPr>
              <a:t>int</a:t>
            </a: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 result, </a:t>
            </a:r>
            <a:r>
              <a:rPr lang="en-US" altLang="zh-TW" sz="1800" dirty="0" err="1">
                <a:solidFill>
                  <a:srgbClr val="000000"/>
                </a:solidFill>
                <a:latin typeface="Menlo" panose="020B0609030804020204" pitchFamily="49" charset="0"/>
              </a:rPr>
              <a:t>i</a:t>
            </a: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    </a:t>
            </a:r>
            <a:r>
              <a:rPr lang="en-US" altLang="zh-TW" sz="1800" dirty="0" err="1">
                <a:solidFill>
                  <a:srgbClr val="267F99"/>
                </a:solidFill>
                <a:latin typeface="Menlo" panose="020B0609030804020204" pitchFamily="49" charset="0"/>
              </a:rPr>
              <a:t>clockid_t</a:t>
            </a: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Menlo" panose="020B0609030804020204" pitchFamily="49" charset="0"/>
              </a:rPr>
              <a:t>clk_id</a:t>
            </a: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    </a:t>
            </a:r>
            <a:r>
              <a:rPr lang="en-US" altLang="zh-TW" sz="1800" dirty="0" err="1">
                <a:solidFill>
                  <a:srgbClr val="0000FF"/>
                </a:solidFill>
                <a:latin typeface="Menlo" panose="020B0609030804020204" pitchFamily="49" charset="0"/>
              </a:rPr>
              <a:t>struct</a:t>
            </a: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Menlo" panose="020B0609030804020204" pitchFamily="49" charset="0"/>
              </a:rPr>
              <a:t>timespec</a:t>
            </a: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 tt1, tt2;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    </a:t>
            </a:r>
            <a:r>
              <a:rPr lang="en-US" altLang="zh-TW" sz="1800" dirty="0" err="1">
                <a:solidFill>
                  <a:srgbClr val="000000"/>
                </a:solidFill>
                <a:latin typeface="Menlo" panose="020B0609030804020204" pitchFamily="49" charset="0"/>
              </a:rPr>
              <a:t>clk_id</a:t>
            </a: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 = CLOCK_MONOTONIC;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    </a:t>
            </a:r>
            <a:r>
              <a:rPr lang="en-US" altLang="zh-TW" sz="1800" dirty="0" err="1">
                <a:solidFill>
                  <a:srgbClr val="795E26"/>
                </a:solidFill>
                <a:latin typeface="Menlo" panose="020B0609030804020204" pitchFamily="49" charset="0"/>
              </a:rPr>
              <a:t>clock_gettime</a:t>
            </a: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(CLOCK_PROCESS_CPUTIME_ID, &amp;tt1);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    </a:t>
            </a:r>
            <a:r>
              <a:rPr lang="en-US" altLang="zh-TW" sz="1800" dirty="0">
                <a:solidFill>
                  <a:srgbClr val="AF00DB"/>
                </a:solidFill>
                <a:latin typeface="Menlo" panose="020B0609030804020204" pitchFamily="49" charset="0"/>
              </a:rPr>
              <a:t>for</a:t>
            </a: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 (</a:t>
            </a:r>
            <a:r>
              <a:rPr lang="en-US" altLang="zh-TW" sz="1800" dirty="0" err="1">
                <a:solidFill>
                  <a:srgbClr val="000000"/>
                </a:solidFill>
                <a:latin typeface="Menlo" panose="020B0609030804020204" pitchFamily="49" charset="0"/>
              </a:rPr>
              <a:t>i</a:t>
            </a: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 altLang="zh-TW" sz="1800" dirty="0">
                <a:solidFill>
                  <a:srgbClr val="09885A"/>
                </a:solidFill>
                <a:latin typeface="Menlo" panose="020B0609030804020204" pitchFamily="49" charset="0"/>
              </a:rPr>
              <a:t>0</a:t>
            </a: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; </a:t>
            </a:r>
            <a:r>
              <a:rPr lang="en-US" altLang="zh-TW" sz="1800" dirty="0" err="1">
                <a:solidFill>
                  <a:srgbClr val="000000"/>
                </a:solidFill>
                <a:latin typeface="Menlo" panose="020B0609030804020204" pitchFamily="49" charset="0"/>
              </a:rPr>
              <a:t>i</a:t>
            </a: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&lt;</a:t>
            </a:r>
            <a:r>
              <a:rPr lang="en-US" altLang="zh-TW" sz="1800" dirty="0">
                <a:solidFill>
                  <a:srgbClr val="09885A"/>
                </a:solidFill>
                <a:latin typeface="Menlo" panose="020B0609030804020204" pitchFamily="49" charset="0"/>
              </a:rPr>
              <a:t>10</a:t>
            </a: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; </a:t>
            </a:r>
            <a:r>
              <a:rPr lang="en-US" altLang="zh-TW" sz="1800" dirty="0" err="1">
                <a:solidFill>
                  <a:srgbClr val="000000"/>
                </a:solidFill>
                <a:latin typeface="Menlo" panose="020B0609030804020204" pitchFamily="49" charset="0"/>
              </a:rPr>
              <a:t>i</a:t>
            </a: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++) {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        result = </a:t>
            </a:r>
            <a:r>
              <a:rPr lang="en-US" altLang="zh-TW" sz="1800" dirty="0" err="1">
                <a:solidFill>
                  <a:srgbClr val="795E26"/>
                </a:solidFill>
                <a:latin typeface="Menlo" panose="020B0609030804020204" pitchFamily="49" charset="0"/>
              </a:rPr>
              <a:t>myRand</a:t>
            </a: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();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    }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    </a:t>
            </a:r>
            <a:r>
              <a:rPr lang="en-US" altLang="zh-TW" sz="1800" dirty="0" err="1">
                <a:solidFill>
                  <a:srgbClr val="795E26"/>
                </a:solidFill>
                <a:latin typeface="Menlo" panose="020B0609030804020204" pitchFamily="49" charset="0"/>
              </a:rPr>
              <a:t>clock_gettime</a:t>
            </a: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(CLOCK_PROCESS_CPUTIME_ID, &amp;tt2);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    </a:t>
            </a:r>
            <a:r>
              <a:rPr lang="en-US" altLang="zh-TW" sz="1800" dirty="0" err="1">
                <a:solidFill>
                  <a:srgbClr val="795E26"/>
                </a:solidFill>
                <a:latin typeface="Menlo" panose="020B0609030804020204" pitchFamily="49" charset="0"/>
              </a:rPr>
              <a:t>printf</a:t>
            </a: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TW" sz="1800" dirty="0">
                <a:solidFill>
                  <a:srgbClr val="A31515"/>
                </a:solidFill>
                <a:latin typeface="Menlo" panose="020B0609030804020204" pitchFamily="49" charset="0"/>
              </a:rPr>
              <a:t>"abs() consumes %</a:t>
            </a:r>
            <a:r>
              <a:rPr lang="en-US" altLang="zh-TW" sz="1800" dirty="0" err="1">
                <a:solidFill>
                  <a:srgbClr val="A31515"/>
                </a:solidFill>
                <a:latin typeface="Menlo" panose="020B0609030804020204" pitchFamily="49" charset="0"/>
              </a:rPr>
              <a:t>ld</a:t>
            </a:r>
            <a:r>
              <a:rPr lang="en-US" altLang="zh-TW" sz="1800" dirty="0">
                <a:solidFill>
                  <a:srgbClr val="A31515"/>
                </a:solidFill>
                <a:latin typeface="Menlo" panose="020B0609030804020204" pitchFamily="49" charset="0"/>
              </a:rPr>
              <a:t> nanoseconds!\n"</a:t>
            </a: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, tt2.</a:t>
            </a:r>
            <a:r>
              <a:rPr lang="en-US" altLang="zh-TW" sz="1800" dirty="0">
                <a:solidFill>
                  <a:srgbClr val="001080"/>
                </a:solidFill>
                <a:latin typeface="Menlo" panose="020B0609030804020204" pitchFamily="49" charset="0"/>
              </a:rPr>
              <a:t>tv_nsec</a:t>
            </a: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 - tt1.</a:t>
            </a:r>
            <a:r>
              <a:rPr lang="en-US" altLang="zh-TW" sz="1800" dirty="0">
                <a:solidFill>
                  <a:srgbClr val="001080"/>
                </a:solidFill>
                <a:latin typeface="Menlo" panose="020B0609030804020204" pitchFamily="49" charset="0"/>
              </a:rPr>
              <a:t>tv_nsec</a:t>
            </a: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1857648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D2D79BC5-AB11-EF42-A4D1-9D7F6C559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對於圖形化介面的堅持</a:t>
            </a:r>
            <a:endParaRPr kumimoji="1" lang="zh-TW" altLang="en-US" dirty="0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23AE39C5-D9D2-8E41-A7D3-B6B6C67103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4887410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71E952A-6951-5846-8124-ACAA7153B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小而簡單的編輯器</a:t>
            </a:r>
            <a:endParaRPr kumimoji="1"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0D21191-E3A2-3B4D-8334-0E76D52CB6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A450D15-A93B-1849-9ED2-DC5D944594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2974" y="609714"/>
            <a:ext cx="3689017" cy="3689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86302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選擇哪一個圖形化編輯器呢</a:t>
            </a:r>
            <a:r>
              <a:rPr kumimoji="1" lang="en-US" altLang="zh-TW" dirty="0"/>
              <a:t> - </a:t>
            </a:r>
            <a:r>
              <a:rPr kumimoji="1" lang="en-US" altLang="zh-TW" dirty="0" err="1"/>
              <a:t>Geany</a:t>
            </a:r>
            <a:endParaRPr kumimoji="1"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703635" y="1825625"/>
            <a:ext cx="678473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28830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安裝</a:t>
            </a: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372076" y="1825625"/>
            <a:ext cx="544784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84467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Geany</a:t>
            </a:r>
            <a:r>
              <a:rPr kumimoji="1" lang="zh-TW" altLang="en-US" dirty="0"/>
              <a:t>的對程式碼編輯的支援</a:t>
            </a:r>
          </a:p>
        </p:txBody>
      </p:sp>
      <p:sp>
        <p:nvSpPr>
          <p:cNvPr id="8" name="文字版面配置區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/>
              <a:t>自動完成功能</a:t>
            </a:r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316831" y="3013869"/>
            <a:ext cx="4203700" cy="2667000"/>
          </a:xfrm>
          <a:prstGeom prst="rect">
            <a:avLst/>
          </a:prstGeom>
        </p:spPr>
      </p:pic>
      <p:sp>
        <p:nvSpPr>
          <p:cNvPr id="9" name="文字版面配置區 8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kumimoji="1" lang="zh-TW" altLang="en-US" dirty="0"/>
              <a:t>參數提示功能</a:t>
            </a:r>
          </a:p>
        </p:txBody>
      </p:sp>
      <p:pic>
        <p:nvPicPr>
          <p:cNvPr id="11" name="內容版面配置區 10"/>
          <p:cNvPicPr>
            <a:picLocks noGrp="1" noChangeAspect="1"/>
          </p:cNvPicPr>
          <p:nvPr>
            <p:ph sz="quarter" idx="4"/>
          </p:nvPr>
        </p:nvPicPr>
        <p:blipFill>
          <a:blip r:embed="rId4"/>
          <a:stretch>
            <a:fillRect/>
          </a:stretch>
        </p:blipFill>
        <p:spPr>
          <a:xfrm>
            <a:off x="6172200" y="2653965"/>
            <a:ext cx="5183188" cy="3386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54552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Geany</a:t>
            </a:r>
            <a:r>
              <a:rPr kumimoji="1" lang="zh-TW" altLang="en-US" dirty="0"/>
              <a:t>的編譯環境</a:t>
            </a:r>
          </a:p>
        </p:txBody>
      </p:sp>
      <p:pic>
        <p:nvPicPr>
          <p:cNvPr id="14" name="內容版面配置區 1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565051" y="1825625"/>
            <a:ext cx="506189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7374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C4B41F6-9DD6-5649-AF11-F787E2C21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man </a:t>
            </a:r>
            <a:r>
              <a:rPr kumimoji="1" lang="en-US" altLang="zh-TW" dirty="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3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printf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677CDCF-B0EC-274A-B0F4-C260BE4AE568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tx1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" altLang="zh-TW" b="1" dirty="0" err="1">
                <a:solidFill>
                  <a:srgbClr val="2FE71A"/>
                </a:solidFill>
                <a:latin typeface="Courier" pitchFamily="2" charset="0"/>
              </a:rPr>
              <a:t>shiwulo@vm</a:t>
            </a:r>
            <a:r>
              <a:rPr lang="en" altLang="zh-TW" dirty="0">
                <a:solidFill>
                  <a:srgbClr val="F2F2F2"/>
                </a:solidFill>
                <a:latin typeface="Courier" pitchFamily="2" charset="0"/>
              </a:rPr>
              <a:t>:</a:t>
            </a:r>
            <a:r>
              <a:rPr lang="en" altLang="zh-TW" b="1" dirty="0">
                <a:solidFill>
                  <a:srgbClr val="4A00FF"/>
                </a:solidFill>
                <a:latin typeface="Courier" pitchFamily="2" charset="0"/>
              </a:rPr>
              <a:t>~</a:t>
            </a:r>
            <a:r>
              <a:rPr lang="en" altLang="zh-TW" dirty="0">
                <a:solidFill>
                  <a:srgbClr val="F2F2F2"/>
                </a:solidFill>
                <a:latin typeface="Courier" pitchFamily="2" charset="0"/>
              </a:rPr>
              <a:t>$ man </a:t>
            </a:r>
            <a:r>
              <a:rPr lang="en" altLang="zh-TW" dirty="0">
                <a:solidFill>
                  <a:srgbClr val="F2F2F2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Courier" pitchFamily="2" charset="0"/>
              </a:rPr>
              <a:t>3</a:t>
            </a:r>
            <a:r>
              <a:rPr lang="en" altLang="zh-TW" dirty="0">
                <a:solidFill>
                  <a:srgbClr val="F2F2F2"/>
                </a:solidFill>
                <a:latin typeface="Courier" pitchFamily="2" charset="0"/>
              </a:rPr>
              <a:t> </a:t>
            </a:r>
            <a:r>
              <a:rPr lang="en" altLang="zh-TW" dirty="0" err="1">
                <a:solidFill>
                  <a:srgbClr val="F2F2F2"/>
                </a:solidFill>
                <a:latin typeface="Courier" pitchFamily="2" charset="0"/>
              </a:rPr>
              <a:t>printf</a:t>
            </a:r>
            <a:endParaRPr lang="en" altLang="zh-TW" dirty="0">
              <a:solidFill>
                <a:srgbClr val="F2F2F2"/>
              </a:solidFill>
              <a:latin typeface="Courier" pitchFamily="2" charset="0"/>
            </a:endParaRPr>
          </a:p>
          <a:p>
            <a:pPr marL="0" indent="0">
              <a:buNone/>
            </a:pPr>
            <a:r>
              <a:rPr lang="en" altLang="zh-TW" sz="1600" dirty="0">
                <a:solidFill>
                  <a:srgbClr val="F2F2F2"/>
                </a:solidFill>
                <a:latin typeface="Courier" pitchFamily="2" charset="0"/>
              </a:rPr>
              <a:t>PRINTF(3)                  </a:t>
            </a:r>
            <a:r>
              <a:rPr lang="en" altLang="zh-TW" sz="2000" b="1" dirty="0">
                <a:solidFill>
                  <a:srgbClr val="FFFF00"/>
                </a:solidFill>
                <a:latin typeface="Courier" pitchFamily="2" charset="0"/>
              </a:rPr>
              <a:t>Linux Programmer's Manual</a:t>
            </a:r>
            <a:r>
              <a:rPr lang="en" altLang="zh-TW" sz="1600" dirty="0">
                <a:solidFill>
                  <a:srgbClr val="F2F2F2"/>
                </a:solidFill>
                <a:latin typeface="Courier" pitchFamily="2" charset="0"/>
              </a:rPr>
              <a:t>                 PRINTF(3)</a:t>
            </a:r>
          </a:p>
          <a:p>
            <a:pPr marL="0" indent="0">
              <a:buNone/>
            </a:pPr>
            <a:r>
              <a:rPr lang="en" altLang="zh-TW" sz="1600" dirty="0">
                <a:solidFill>
                  <a:srgbClr val="F2F2F2"/>
                </a:solidFill>
                <a:latin typeface="Courier" pitchFamily="2" charset="0"/>
              </a:rPr>
              <a:t>NAME</a:t>
            </a:r>
          </a:p>
          <a:p>
            <a:pPr marL="0" indent="0">
              <a:buNone/>
            </a:pPr>
            <a:r>
              <a:rPr lang="en" altLang="zh-TW" sz="1600" dirty="0">
                <a:solidFill>
                  <a:srgbClr val="F2F2F2"/>
                </a:solidFill>
                <a:latin typeface="Courier" pitchFamily="2" charset="0"/>
              </a:rPr>
              <a:t>       </a:t>
            </a:r>
            <a:r>
              <a:rPr lang="en" altLang="zh-TW" sz="1600" dirty="0" err="1">
                <a:solidFill>
                  <a:srgbClr val="F2F2F2"/>
                </a:solidFill>
                <a:latin typeface="Courier" pitchFamily="2" charset="0"/>
              </a:rPr>
              <a:t>printf</a:t>
            </a:r>
            <a:r>
              <a:rPr lang="en" altLang="zh-TW" sz="1600" dirty="0">
                <a:solidFill>
                  <a:srgbClr val="F2F2F2"/>
                </a:solidFill>
                <a:latin typeface="Courier" pitchFamily="2" charset="0"/>
              </a:rPr>
              <a:t>,   </a:t>
            </a:r>
            <a:r>
              <a:rPr lang="en" altLang="zh-TW" sz="1600" dirty="0" err="1">
                <a:solidFill>
                  <a:srgbClr val="F2F2F2"/>
                </a:solidFill>
                <a:latin typeface="Courier" pitchFamily="2" charset="0"/>
              </a:rPr>
              <a:t>fprintf</a:t>
            </a:r>
            <a:r>
              <a:rPr lang="en" altLang="zh-TW" sz="1600" dirty="0">
                <a:solidFill>
                  <a:srgbClr val="F2F2F2"/>
                </a:solidFill>
                <a:latin typeface="Courier" pitchFamily="2" charset="0"/>
              </a:rPr>
              <a:t>,   </a:t>
            </a:r>
            <a:r>
              <a:rPr lang="en" altLang="zh-TW" sz="1600" dirty="0" err="1">
                <a:solidFill>
                  <a:srgbClr val="F2F2F2"/>
                </a:solidFill>
                <a:latin typeface="Courier" pitchFamily="2" charset="0"/>
              </a:rPr>
              <a:t>dprintf</a:t>
            </a:r>
            <a:r>
              <a:rPr lang="en" altLang="zh-TW" sz="1600" dirty="0">
                <a:solidFill>
                  <a:srgbClr val="F2F2F2"/>
                </a:solidFill>
                <a:latin typeface="Courier" pitchFamily="2" charset="0"/>
              </a:rPr>
              <a:t>,  </a:t>
            </a:r>
            <a:r>
              <a:rPr lang="en" altLang="zh-TW" sz="1600" dirty="0" err="1">
                <a:solidFill>
                  <a:srgbClr val="F2F2F2"/>
                </a:solidFill>
                <a:latin typeface="Courier" pitchFamily="2" charset="0"/>
              </a:rPr>
              <a:t>sprintf</a:t>
            </a:r>
            <a:r>
              <a:rPr lang="en" altLang="zh-TW" sz="1600" dirty="0">
                <a:solidFill>
                  <a:srgbClr val="F2F2F2"/>
                </a:solidFill>
                <a:latin typeface="Courier" pitchFamily="2" charset="0"/>
              </a:rPr>
              <a:t>,  </a:t>
            </a:r>
            <a:r>
              <a:rPr lang="en" altLang="zh-TW" sz="1600" dirty="0" err="1">
                <a:solidFill>
                  <a:srgbClr val="F2F2F2"/>
                </a:solidFill>
                <a:latin typeface="Courier" pitchFamily="2" charset="0"/>
              </a:rPr>
              <a:t>snprintf</a:t>
            </a:r>
            <a:r>
              <a:rPr lang="en" altLang="zh-TW" sz="1600" dirty="0">
                <a:solidFill>
                  <a:srgbClr val="F2F2F2"/>
                </a:solidFill>
                <a:latin typeface="Courier" pitchFamily="2" charset="0"/>
              </a:rPr>
              <a:t>,  </a:t>
            </a:r>
            <a:r>
              <a:rPr lang="en" altLang="zh-TW" sz="1600" dirty="0" err="1">
                <a:solidFill>
                  <a:srgbClr val="F2F2F2"/>
                </a:solidFill>
                <a:latin typeface="Courier" pitchFamily="2" charset="0"/>
              </a:rPr>
              <a:t>vprintf</a:t>
            </a:r>
            <a:r>
              <a:rPr lang="en" altLang="zh-TW" sz="1600" dirty="0">
                <a:solidFill>
                  <a:srgbClr val="F2F2F2"/>
                </a:solidFill>
                <a:latin typeface="Courier" pitchFamily="2" charset="0"/>
              </a:rPr>
              <a:t>,  </a:t>
            </a:r>
            <a:r>
              <a:rPr lang="en" altLang="zh-TW" sz="1600" dirty="0" err="1">
                <a:solidFill>
                  <a:srgbClr val="F2F2F2"/>
                </a:solidFill>
                <a:latin typeface="Courier" pitchFamily="2" charset="0"/>
              </a:rPr>
              <a:t>vfprintf</a:t>
            </a:r>
            <a:r>
              <a:rPr lang="en" altLang="zh-TW" sz="1600" dirty="0">
                <a:solidFill>
                  <a:srgbClr val="F2F2F2"/>
                </a:solidFill>
                <a:latin typeface="Courier" pitchFamily="2" charset="0"/>
              </a:rPr>
              <a:t>,</a:t>
            </a:r>
          </a:p>
          <a:p>
            <a:pPr marL="0" indent="0">
              <a:buNone/>
            </a:pPr>
            <a:r>
              <a:rPr lang="en" altLang="zh-TW" sz="1600" dirty="0">
                <a:solidFill>
                  <a:srgbClr val="F2F2F2"/>
                </a:solidFill>
                <a:latin typeface="Courier" pitchFamily="2" charset="0"/>
              </a:rPr>
              <a:t>       </a:t>
            </a:r>
            <a:r>
              <a:rPr lang="en" altLang="zh-TW" sz="1600" dirty="0" err="1">
                <a:solidFill>
                  <a:srgbClr val="F2F2F2"/>
                </a:solidFill>
                <a:latin typeface="Courier" pitchFamily="2" charset="0"/>
              </a:rPr>
              <a:t>vdprintf</a:t>
            </a:r>
            <a:r>
              <a:rPr lang="en" altLang="zh-TW" sz="1600" dirty="0">
                <a:solidFill>
                  <a:srgbClr val="F2F2F2"/>
                </a:solidFill>
                <a:latin typeface="Courier" pitchFamily="2" charset="0"/>
              </a:rPr>
              <a:t>, </a:t>
            </a:r>
            <a:r>
              <a:rPr lang="en" altLang="zh-TW" sz="1600" dirty="0" err="1">
                <a:solidFill>
                  <a:srgbClr val="F2F2F2"/>
                </a:solidFill>
                <a:latin typeface="Courier" pitchFamily="2" charset="0"/>
              </a:rPr>
              <a:t>vsprintf</a:t>
            </a:r>
            <a:r>
              <a:rPr lang="en" altLang="zh-TW" sz="1600" dirty="0">
                <a:solidFill>
                  <a:srgbClr val="F2F2F2"/>
                </a:solidFill>
                <a:latin typeface="Courier" pitchFamily="2" charset="0"/>
              </a:rPr>
              <a:t>, </a:t>
            </a:r>
            <a:r>
              <a:rPr lang="en" altLang="zh-TW" sz="1600" dirty="0" err="1">
                <a:solidFill>
                  <a:srgbClr val="F2F2F2"/>
                </a:solidFill>
                <a:latin typeface="Courier" pitchFamily="2" charset="0"/>
              </a:rPr>
              <a:t>vsnprintf</a:t>
            </a:r>
            <a:r>
              <a:rPr lang="en" altLang="zh-TW" sz="1600" dirty="0">
                <a:solidFill>
                  <a:srgbClr val="F2F2F2"/>
                </a:solidFill>
                <a:latin typeface="Courier" pitchFamily="2" charset="0"/>
              </a:rPr>
              <a:t> - formatted output conversion</a:t>
            </a:r>
          </a:p>
          <a:p>
            <a:pPr marL="0" indent="0">
              <a:buNone/>
            </a:pPr>
            <a:r>
              <a:rPr lang="en" altLang="zh-TW" sz="1600" dirty="0">
                <a:solidFill>
                  <a:srgbClr val="F2F2F2"/>
                </a:solidFill>
                <a:latin typeface="Courier" pitchFamily="2" charset="0"/>
              </a:rPr>
              <a:t>SYNOPSIS</a:t>
            </a:r>
          </a:p>
          <a:p>
            <a:pPr marL="0" indent="0">
              <a:buNone/>
            </a:pPr>
            <a:r>
              <a:rPr lang="en" altLang="zh-TW" sz="1600" dirty="0">
                <a:solidFill>
                  <a:srgbClr val="F2F2F2"/>
                </a:solidFill>
                <a:latin typeface="Courier" pitchFamily="2" charset="0"/>
              </a:rPr>
              <a:t>       #include &lt;</a:t>
            </a:r>
            <a:r>
              <a:rPr lang="en" altLang="zh-TW" sz="1600" dirty="0" err="1">
                <a:solidFill>
                  <a:srgbClr val="F2F2F2"/>
                </a:solidFill>
                <a:latin typeface="Courier" pitchFamily="2" charset="0"/>
              </a:rPr>
              <a:t>stdio.h</a:t>
            </a:r>
            <a:r>
              <a:rPr lang="en" altLang="zh-TW" sz="1600" dirty="0">
                <a:solidFill>
                  <a:srgbClr val="F2F2F2"/>
                </a:solidFill>
                <a:latin typeface="Courier" pitchFamily="2" charset="0"/>
              </a:rPr>
              <a:t>&gt;</a:t>
            </a:r>
          </a:p>
          <a:p>
            <a:pPr marL="0" indent="0">
              <a:buNone/>
            </a:pPr>
            <a:r>
              <a:rPr lang="en" altLang="zh-TW" sz="1600" dirty="0">
                <a:solidFill>
                  <a:srgbClr val="F2F2F2"/>
                </a:solidFill>
                <a:latin typeface="Courier" pitchFamily="2" charset="0"/>
              </a:rPr>
              <a:t>       </a:t>
            </a:r>
            <a:r>
              <a:rPr lang="en" altLang="zh-TW" sz="1600" dirty="0" err="1">
                <a:solidFill>
                  <a:srgbClr val="F2F2F2"/>
                </a:solidFill>
                <a:latin typeface="Courier" pitchFamily="2" charset="0"/>
              </a:rPr>
              <a:t>int</a:t>
            </a:r>
            <a:r>
              <a:rPr lang="en" altLang="zh-TW" sz="1600" dirty="0">
                <a:solidFill>
                  <a:srgbClr val="F2F2F2"/>
                </a:solidFill>
                <a:latin typeface="Courier" pitchFamily="2" charset="0"/>
              </a:rPr>
              <a:t> </a:t>
            </a:r>
            <a:r>
              <a:rPr lang="en" altLang="zh-TW" sz="1600" dirty="0" err="1">
                <a:solidFill>
                  <a:srgbClr val="F2F2F2"/>
                </a:solidFill>
                <a:latin typeface="Courier" pitchFamily="2" charset="0"/>
              </a:rPr>
              <a:t>printf</a:t>
            </a:r>
            <a:r>
              <a:rPr lang="en" altLang="zh-TW" sz="1600" dirty="0">
                <a:solidFill>
                  <a:srgbClr val="F2F2F2"/>
                </a:solidFill>
                <a:latin typeface="Courier" pitchFamily="2" charset="0"/>
              </a:rPr>
              <a:t>(</a:t>
            </a:r>
            <a:r>
              <a:rPr lang="en" altLang="zh-TW" sz="1600" dirty="0" err="1">
                <a:solidFill>
                  <a:srgbClr val="F2F2F2"/>
                </a:solidFill>
                <a:latin typeface="Courier" pitchFamily="2" charset="0"/>
              </a:rPr>
              <a:t>const</a:t>
            </a:r>
            <a:r>
              <a:rPr lang="en" altLang="zh-TW" sz="1600" dirty="0">
                <a:solidFill>
                  <a:srgbClr val="F2F2F2"/>
                </a:solidFill>
                <a:latin typeface="Courier" pitchFamily="2" charset="0"/>
              </a:rPr>
              <a:t> char *format, ...);</a:t>
            </a:r>
          </a:p>
          <a:p>
            <a:pPr marL="0" indent="0">
              <a:buNone/>
            </a:pPr>
            <a:r>
              <a:rPr lang="en" altLang="zh-TW" sz="1600" dirty="0">
                <a:solidFill>
                  <a:srgbClr val="F2F2F2"/>
                </a:solidFill>
                <a:latin typeface="Courier" pitchFamily="2" charset="0"/>
              </a:rPr>
              <a:t>       </a:t>
            </a:r>
            <a:r>
              <a:rPr lang="en" altLang="zh-TW" sz="1600" dirty="0" err="1">
                <a:solidFill>
                  <a:srgbClr val="F2F2F2"/>
                </a:solidFill>
                <a:latin typeface="Courier" pitchFamily="2" charset="0"/>
              </a:rPr>
              <a:t>int</a:t>
            </a:r>
            <a:r>
              <a:rPr lang="en" altLang="zh-TW" sz="1600" dirty="0">
                <a:solidFill>
                  <a:srgbClr val="F2F2F2"/>
                </a:solidFill>
                <a:latin typeface="Courier" pitchFamily="2" charset="0"/>
              </a:rPr>
              <a:t> </a:t>
            </a:r>
            <a:r>
              <a:rPr lang="en" altLang="zh-TW" sz="1600" dirty="0" err="1">
                <a:solidFill>
                  <a:srgbClr val="F2F2F2"/>
                </a:solidFill>
                <a:latin typeface="Courier" pitchFamily="2" charset="0"/>
              </a:rPr>
              <a:t>fprintf</a:t>
            </a:r>
            <a:r>
              <a:rPr lang="en" altLang="zh-TW" sz="1600" dirty="0">
                <a:solidFill>
                  <a:srgbClr val="F2F2F2"/>
                </a:solidFill>
                <a:latin typeface="Courier" pitchFamily="2" charset="0"/>
              </a:rPr>
              <a:t>(FILE *stream, </a:t>
            </a:r>
            <a:r>
              <a:rPr lang="en" altLang="zh-TW" sz="1600" dirty="0" err="1">
                <a:solidFill>
                  <a:srgbClr val="F2F2F2"/>
                </a:solidFill>
                <a:latin typeface="Courier" pitchFamily="2" charset="0"/>
              </a:rPr>
              <a:t>const</a:t>
            </a:r>
            <a:r>
              <a:rPr lang="en" altLang="zh-TW" sz="1600" dirty="0">
                <a:solidFill>
                  <a:srgbClr val="F2F2F2"/>
                </a:solidFill>
                <a:latin typeface="Courier" pitchFamily="2" charset="0"/>
              </a:rPr>
              <a:t> char *format, ...);</a:t>
            </a:r>
          </a:p>
          <a:p>
            <a:pPr marL="0" indent="0">
              <a:buNone/>
            </a:pPr>
            <a:r>
              <a:rPr lang="en" altLang="zh-TW" sz="1600" dirty="0">
                <a:solidFill>
                  <a:srgbClr val="F2F2F2"/>
                </a:solidFill>
                <a:latin typeface="Courier" pitchFamily="2" charset="0"/>
              </a:rPr>
              <a:t>       </a:t>
            </a:r>
            <a:r>
              <a:rPr lang="en" altLang="zh-TW" sz="1600" dirty="0" err="1">
                <a:solidFill>
                  <a:srgbClr val="F2F2F2"/>
                </a:solidFill>
                <a:latin typeface="Courier" pitchFamily="2" charset="0"/>
              </a:rPr>
              <a:t>int</a:t>
            </a:r>
            <a:r>
              <a:rPr lang="en" altLang="zh-TW" sz="1600" dirty="0">
                <a:solidFill>
                  <a:srgbClr val="F2F2F2"/>
                </a:solidFill>
                <a:latin typeface="Courier" pitchFamily="2" charset="0"/>
              </a:rPr>
              <a:t> </a:t>
            </a:r>
            <a:r>
              <a:rPr lang="en" altLang="zh-TW" sz="1600" dirty="0" err="1">
                <a:solidFill>
                  <a:srgbClr val="F2F2F2"/>
                </a:solidFill>
                <a:latin typeface="Courier" pitchFamily="2" charset="0"/>
              </a:rPr>
              <a:t>dprintf</a:t>
            </a:r>
            <a:r>
              <a:rPr lang="en" altLang="zh-TW" sz="1600" dirty="0">
                <a:solidFill>
                  <a:srgbClr val="F2F2F2"/>
                </a:solidFill>
                <a:latin typeface="Courier" pitchFamily="2" charset="0"/>
              </a:rPr>
              <a:t>(</a:t>
            </a:r>
            <a:r>
              <a:rPr lang="en" altLang="zh-TW" sz="1600" dirty="0" err="1">
                <a:solidFill>
                  <a:srgbClr val="F2F2F2"/>
                </a:solidFill>
                <a:latin typeface="Courier" pitchFamily="2" charset="0"/>
              </a:rPr>
              <a:t>int</a:t>
            </a:r>
            <a:r>
              <a:rPr lang="en" altLang="zh-TW" sz="1600" dirty="0">
                <a:solidFill>
                  <a:srgbClr val="F2F2F2"/>
                </a:solidFill>
                <a:latin typeface="Courier" pitchFamily="2" charset="0"/>
              </a:rPr>
              <a:t> </a:t>
            </a:r>
            <a:r>
              <a:rPr lang="en" altLang="zh-TW" sz="1600" dirty="0" err="1">
                <a:solidFill>
                  <a:srgbClr val="F2F2F2"/>
                </a:solidFill>
                <a:latin typeface="Courier" pitchFamily="2" charset="0"/>
              </a:rPr>
              <a:t>fd</a:t>
            </a:r>
            <a:r>
              <a:rPr lang="en" altLang="zh-TW" sz="1600" dirty="0">
                <a:solidFill>
                  <a:srgbClr val="F2F2F2"/>
                </a:solidFill>
                <a:latin typeface="Courier" pitchFamily="2" charset="0"/>
              </a:rPr>
              <a:t>, </a:t>
            </a:r>
            <a:r>
              <a:rPr lang="en" altLang="zh-TW" sz="1600" dirty="0" err="1">
                <a:solidFill>
                  <a:srgbClr val="F2F2F2"/>
                </a:solidFill>
                <a:latin typeface="Courier" pitchFamily="2" charset="0"/>
              </a:rPr>
              <a:t>const</a:t>
            </a:r>
            <a:r>
              <a:rPr lang="en" altLang="zh-TW" sz="1600" dirty="0">
                <a:solidFill>
                  <a:srgbClr val="F2F2F2"/>
                </a:solidFill>
                <a:latin typeface="Courier" pitchFamily="2" charset="0"/>
              </a:rPr>
              <a:t> char *format, ...);</a:t>
            </a:r>
          </a:p>
        </p:txBody>
      </p:sp>
    </p:spTree>
    <p:extLst>
      <p:ext uri="{BB962C8B-B14F-4D97-AF65-F5344CB8AC3E}">
        <p14:creationId xmlns:p14="http://schemas.microsoft.com/office/powerpoint/2010/main" val="95298864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91A3ADAE-E352-AD49-9D9D-D9746A9957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微軟</a:t>
            </a:r>
            <a:r>
              <a:rPr kumimoji="1" lang="zh-CN" altLang="en-US" dirty="0"/>
              <a:t>於</a:t>
            </a:r>
            <a:r>
              <a:rPr kumimoji="1" lang="en-US" altLang="zh-CN" dirty="0"/>
              <a:t>Linux</a:t>
            </a:r>
            <a:r>
              <a:rPr kumimoji="1" lang="zh-CN" altLang="en-US" dirty="0"/>
              <a:t>上</a:t>
            </a:r>
            <a:br>
              <a:rPr kumimoji="1" lang="en-US" altLang="zh-CN" dirty="0"/>
            </a:br>
            <a:r>
              <a:rPr kumimoji="1" lang="en-US" altLang="zh-CN" dirty="0"/>
              <a:t>		</a:t>
            </a:r>
            <a:r>
              <a:rPr kumimoji="1" lang="zh-CN" altLang="en-US" dirty="0"/>
              <a:t>提供的開發環境</a:t>
            </a:r>
            <a:endParaRPr kumimoji="1" lang="zh-TW" altLang="en-US" dirty="0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B4DD4475-30A0-D64F-AFAF-49A3F5F75E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6C161A65-C2D8-ED49-B8F3-3C43A7186E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1038" y="410123"/>
            <a:ext cx="2870200" cy="313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91891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Visual Studio Code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kumimoji="1" lang="en-US" altLang="zh-TW" dirty="0">
                <a:hlinkClick r:id="rId3"/>
              </a:rPr>
              <a:t>https://code.visualstudio.com/download</a:t>
            </a:r>
            <a:endParaRPr kumimoji="1" lang="en-US" altLang="zh-TW" dirty="0"/>
          </a:p>
          <a:p>
            <a:r>
              <a:rPr kumimoji="1" lang="en-US" altLang="zh-TW" dirty="0">
                <a:hlinkClick r:id="rId4"/>
              </a:rPr>
              <a:t>https://marketplace.visualstudio.com/items?itemName=ms-vscode.cpptools</a:t>
            </a:r>
            <a:endParaRPr kumimoji="1" lang="en-US" altLang="zh-TW" dirty="0"/>
          </a:p>
          <a:p>
            <a:endParaRPr kumimoji="1"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742" y="3623447"/>
            <a:ext cx="7618515" cy="2553516"/>
          </a:xfrm>
          <a:prstGeom prst="rect">
            <a:avLst/>
          </a:prstGeom>
        </p:spPr>
      </p:pic>
      <p:sp>
        <p:nvSpPr>
          <p:cNvPr id="5" name="圓角矩形 4"/>
          <p:cNvSpPr/>
          <p:nvPr/>
        </p:nvSpPr>
        <p:spPr>
          <a:xfrm>
            <a:off x="4061361" y="5427023"/>
            <a:ext cx="5628904" cy="74994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1416357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File-&gt;Open Folder</a:t>
            </a:r>
            <a:endParaRPr kumimoji="1"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3667" y="1825625"/>
            <a:ext cx="7044666" cy="4351338"/>
          </a:xfrm>
        </p:spPr>
      </p:pic>
    </p:spTree>
    <p:extLst>
      <p:ext uri="{BB962C8B-B14F-4D97-AF65-F5344CB8AC3E}">
        <p14:creationId xmlns:p14="http://schemas.microsoft.com/office/powerpoint/2010/main" val="211195961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Debug</a:t>
            </a:r>
            <a:r>
              <a:rPr kumimoji="1" lang="zh-TW" altLang="en-US" dirty="0"/>
              <a:t>（在此步驟之前，記得先編譯）</a:t>
            </a:r>
          </a:p>
        </p:txBody>
      </p:sp>
      <p:pic>
        <p:nvPicPr>
          <p:cNvPr id="7" name="內容版面配置區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6422" y="1825625"/>
            <a:ext cx="7099155" cy="4351338"/>
          </a:xfrm>
        </p:spPr>
      </p:pic>
    </p:spTree>
    <p:extLst>
      <p:ext uri="{BB962C8B-B14F-4D97-AF65-F5344CB8AC3E}">
        <p14:creationId xmlns:p14="http://schemas.microsoft.com/office/powerpoint/2010/main" val="30357317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Debug</a:t>
            </a:r>
            <a:endParaRPr kumimoji="1"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1458" y="1825625"/>
            <a:ext cx="7029084" cy="4351338"/>
          </a:xfrm>
        </p:spPr>
      </p:pic>
    </p:spTree>
    <p:extLst>
      <p:ext uri="{BB962C8B-B14F-4D97-AF65-F5344CB8AC3E}">
        <p14:creationId xmlns:p14="http://schemas.microsoft.com/office/powerpoint/2010/main" val="88161809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設定（文字檔案，設定完記得儲存）</a:t>
            </a:r>
          </a:p>
        </p:txBody>
      </p:sp>
      <p:pic>
        <p:nvPicPr>
          <p:cNvPr id="7" name="內容版面配置區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6865" y="1825625"/>
            <a:ext cx="7038270" cy="4351338"/>
          </a:xfrm>
        </p:spPr>
      </p:pic>
    </p:spTree>
    <p:extLst>
      <p:ext uri="{BB962C8B-B14F-4D97-AF65-F5344CB8AC3E}">
        <p14:creationId xmlns:p14="http://schemas.microsoft.com/office/powerpoint/2010/main" val="292302824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設定中斷點</a:t>
            </a: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8894" y="1825625"/>
            <a:ext cx="7114211" cy="4351338"/>
          </a:xfrm>
        </p:spPr>
      </p:pic>
    </p:spTree>
    <p:extLst>
      <p:ext uri="{BB962C8B-B14F-4D97-AF65-F5344CB8AC3E}">
        <p14:creationId xmlns:p14="http://schemas.microsoft.com/office/powerpoint/2010/main" val="25071164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開始執行</a:t>
            </a: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1160" y="1825625"/>
            <a:ext cx="7089680" cy="4351338"/>
          </a:xfrm>
        </p:spPr>
      </p:pic>
    </p:spTree>
    <p:extLst>
      <p:ext uri="{BB962C8B-B14F-4D97-AF65-F5344CB8AC3E}">
        <p14:creationId xmlns:p14="http://schemas.microsoft.com/office/powerpoint/2010/main" val="9685362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也是一個不錯的編輯器</a:t>
            </a:r>
            <a:br>
              <a:rPr kumimoji="1" lang="en-US" altLang="zh-TW" dirty="0"/>
            </a:br>
            <a:r>
              <a:rPr kumimoji="1" lang="zh-TW" altLang="en-US" dirty="0"/>
              <a:t>（有自動填入功能）</a:t>
            </a: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6865" y="1825625"/>
            <a:ext cx="7038270" cy="4351338"/>
          </a:xfrm>
        </p:spPr>
      </p:pic>
    </p:spTree>
    <p:extLst>
      <p:ext uri="{BB962C8B-B14F-4D97-AF65-F5344CB8AC3E}">
        <p14:creationId xmlns:p14="http://schemas.microsoft.com/office/powerpoint/2010/main" val="7436110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Visual Studio Code</a:t>
            </a:r>
            <a:r>
              <a:rPr kumimoji="1" lang="zh-TW" altLang="en-US" dirty="0"/>
              <a:t>未提供的功能</a:t>
            </a: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9514" y="1825625"/>
            <a:ext cx="5872971" cy="4351338"/>
          </a:xfrm>
        </p:spPr>
      </p:pic>
    </p:spTree>
    <p:extLst>
      <p:ext uri="{BB962C8B-B14F-4D97-AF65-F5344CB8AC3E}">
        <p14:creationId xmlns:p14="http://schemas.microsoft.com/office/powerpoint/2010/main" val="15751783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037FE0B-2AC6-4C4C-AE10-C8EBF564CD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man </a:t>
            </a:r>
            <a:r>
              <a:rPr kumimoji="1" lang="en-US" altLang="zh-TW" dirty="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2</a:t>
            </a:r>
            <a:r>
              <a:rPr kumimoji="1" lang="en-US" altLang="zh-TW" dirty="0"/>
              <a:t> fork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C170D23-27CB-A04D-96B3-CCAFFDD515CC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tx1"/>
          </a:solidFill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" altLang="zh-TW" b="1" dirty="0" err="1">
                <a:solidFill>
                  <a:srgbClr val="2FE71A"/>
                </a:solidFill>
                <a:latin typeface="Courier" pitchFamily="2" charset="0"/>
              </a:rPr>
              <a:t>shiwulo@vm</a:t>
            </a:r>
            <a:r>
              <a:rPr lang="en" altLang="zh-TW" dirty="0">
                <a:solidFill>
                  <a:srgbClr val="F2F2F2"/>
                </a:solidFill>
                <a:latin typeface="Courier" pitchFamily="2" charset="0"/>
              </a:rPr>
              <a:t>:</a:t>
            </a:r>
            <a:r>
              <a:rPr lang="en" altLang="zh-TW" b="1" dirty="0">
                <a:solidFill>
                  <a:srgbClr val="4A00FF"/>
                </a:solidFill>
                <a:latin typeface="Courier" pitchFamily="2" charset="0"/>
              </a:rPr>
              <a:t>~</a:t>
            </a:r>
            <a:r>
              <a:rPr lang="en" altLang="zh-TW" dirty="0">
                <a:solidFill>
                  <a:srgbClr val="F2F2F2"/>
                </a:solidFill>
                <a:latin typeface="Courier" pitchFamily="2" charset="0"/>
              </a:rPr>
              <a:t>$ </a:t>
            </a:r>
            <a:r>
              <a:rPr lang="en" altLang="zh-TW">
                <a:solidFill>
                  <a:srgbClr val="F2F2F2"/>
                </a:solidFill>
                <a:latin typeface="Courier" pitchFamily="2" charset="0"/>
              </a:rPr>
              <a:t>man </a:t>
            </a:r>
            <a:r>
              <a:rPr lang="en" altLang="zh-TW">
                <a:solidFill>
                  <a:srgbClr val="F2F2F2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Courier" pitchFamily="2" charset="0"/>
              </a:rPr>
              <a:t>2</a:t>
            </a:r>
            <a:r>
              <a:rPr lang="en" altLang="zh-TW">
                <a:solidFill>
                  <a:srgbClr val="F2F2F2"/>
                </a:solidFill>
                <a:latin typeface="Courier" pitchFamily="2" charset="0"/>
              </a:rPr>
              <a:t> </a:t>
            </a:r>
            <a:r>
              <a:rPr lang="en" altLang="zh-TW" dirty="0">
                <a:solidFill>
                  <a:srgbClr val="F2F2F2"/>
                </a:solidFill>
                <a:latin typeface="Courier" pitchFamily="2" charset="0"/>
              </a:rPr>
              <a:t>fork</a:t>
            </a:r>
            <a:endParaRPr kumimoji="1" lang="en" altLang="zh-TW" dirty="0"/>
          </a:p>
          <a:p>
            <a:pPr marL="0" indent="0">
              <a:buNone/>
            </a:pPr>
            <a:r>
              <a:rPr kumimoji="1" lang="en" altLang="zh-TW" sz="1900" dirty="0">
                <a:solidFill>
                  <a:schemeClr val="bg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</a:p>
          <a:p>
            <a:pPr marL="0" indent="0">
              <a:buNone/>
            </a:pPr>
            <a:r>
              <a:rPr kumimoji="1" lang="en" altLang="zh-TW" sz="1900" dirty="0">
                <a:solidFill>
                  <a:schemeClr val="bg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fork - create a child process</a:t>
            </a:r>
          </a:p>
          <a:p>
            <a:pPr marL="0" indent="0">
              <a:buNone/>
            </a:pPr>
            <a:r>
              <a:rPr kumimoji="1" lang="en" altLang="zh-TW" sz="1900" dirty="0">
                <a:solidFill>
                  <a:schemeClr val="bg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SYNOPSIS</a:t>
            </a:r>
          </a:p>
          <a:p>
            <a:pPr marL="0" indent="0">
              <a:buNone/>
            </a:pPr>
            <a:r>
              <a:rPr kumimoji="1" lang="en" altLang="zh-TW" sz="1900" dirty="0">
                <a:solidFill>
                  <a:schemeClr val="bg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#include &lt;sys/</a:t>
            </a:r>
            <a:r>
              <a:rPr kumimoji="1" lang="en" altLang="zh-TW" sz="1900" dirty="0" err="1">
                <a:solidFill>
                  <a:schemeClr val="bg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types.h</a:t>
            </a:r>
            <a:r>
              <a:rPr kumimoji="1" lang="en" altLang="zh-TW" sz="1900" dirty="0">
                <a:solidFill>
                  <a:schemeClr val="bg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kumimoji="1" lang="en" altLang="zh-TW" sz="1900" dirty="0">
                <a:solidFill>
                  <a:schemeClr val="bg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#include &lt;</a:t>
            </a:r>
            <a:r>
              <a:rPr kumimoji="1" lang="en" altLang="zh-TW" sz="1900" dirty="0" err="1">
                <a:solidFill>
                  <a:schemeClr val="bg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unistd.h</a:t>
            </a:r>
            <a:r>
              <a:rPr kumimoji="1" lang="en" altLang="zh-TW" sz="1900" dirty="0">
                <a:solidFill>
                  <a:schemeClr val="bg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kumimoji="1" lang="en" altLang="zh-TW" sz="1900" dirty="0">
                <a:solidFill>
                  <a:schemeClr val="bg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</a:t>
            </a:r>
            <a:r>
              <a:rPr kumimoji="1" lang="en" altLang="zh-TW" sz="1900" dirty="0" err="1">
                <a:solidFill>
                  <a:schemeClr val="bg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pid_t</a:t>
            </a:r>
            <a:r>
              <a:rPr kumimoji="1" lang="en" altLang="zh-TW" sz="1900" dirty="0">
                <a:solidFill>
                  <a:schemeClr val="bg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fork(void);</a:t>
            </a:r>
          </a:p>
          <a:p>
            <a:pPr marL="0" indent="0">
              <a:buNone/>
            </a:pPr>
            <a:r>
              <a:rPr kumimoji="1" lang="en" altLang="zh-TW" sz="1900" dirty="0">
                <a:solidFill>
                  <a:schemeClr val="bg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DESCRIPTION</a:t>
            </a:r>
          </a:p>
          <a:p>
            <a:pPr marL="0" indent="0">
              <a:buNone/>
            </a:pPr>
            <a:r>
              <a:rPr kumimoji="1" lang="en" altLang="zh-TW" sz="1900" dirty="0">
                <a:solidFill>
                  <a:schemeClr val="bg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fork()  creates  a new process by duplicating the calling process.  The</a:t>
            </a:r>
          </a:p>
          <a:p>
            <a:pPr marL="0" indent="0">
              <a:buNone/>
            </a:pPr>
            <a:r>
              <a:rPr kumimoji="1" lang="en" altLang="zh-TW" sz="1900" dirty="0">
                <a:solidFill>
                  <a:schemeClr val="bg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new process is referred to as the child process.  The  calling  process</a:t>
            </a:r>
          </a:p>
          <a:p>
            <a:pPr marL="0" indent="0">
              <a:buNone/>
            </a:pPr>
            <a:r>
              <a:rPr kumimoji="1" lang="en" altLang="zh-TW" sz="1900" dirty="0">
                <a:solidFill>
                  <a:schemeClr val="bg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is referred to as the parent process.</a:t>
            </a:r>
            <a:endParaRPr kumimoji="1" lang="zh-TW" altLang="en-US" sz="1900" dirty="0">
              <a:solidFill>
                <a:schemeClr val="bg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459296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06DB1CD7-61F9-F14E-9001-B00780CB76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很方便的商業軟體</a:t>
            </a:r>
            <a:r>
              <a:rPr kumimoji="1" lang="en-US" altLang="zh-CN" dirty="0"/>
              <a:t> - </a:t>
            </a:r>
            <a:r>
              <a:rPr kumimoji="1" lang="en-US" altLang="zh-CN" dirty="0" err="1"/>
              <a:t>CLion</a:t>
            </a:r>
            <a:endParaRPr kumimoji="1" lang="zh-TW" altLang="en-US" dirty="0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2EBEC167-A83C-DD4B-B7AD-1A1F22C35D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3FA68A05-D832-1D40-8D7C-81D5423A47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2689" y="331952"/>
            <a:ext cx="32512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11180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572503B-7F0F-CB4E-A8A3-9C23D337A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Clion</a:t>
            </a:r>
            <a:r>
              <a:rPr kumimoji="1" lang="zh-CN" altLang="en-US" dirty="0"/>
              <a:t>的安裝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0AC0E90-28CF-5548-BB32-7362C559E3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lnSpc>
                <a:spcPct val="150000"/>
              </a:lnSpc>
            </a:pPr>
            <a:r>
              <a:rPr kumimoji="1" lang="zh-CN" altLang="en-US" dirty="0"/>
              <a:t>下載網址，</a:t>
            </a:r>
            <a:r>
              <a:rPr kumimoji="1" lang="en" altLang="zh-TW" dirty="0"/>
              <a:t>https://</a:t>
            </a:r>
            <a:r>
              <a:rPr kumimoji="1" lang="en" altLang="zh-TW" dirty="0" err="1"/>
              <a:t>www.jetbrains.com</a:t>
            </a:r>
            <a:r>
              <a:rPr kumimoji="1" lang="en" altLang="zh-TW" dirty="0"/>
              <a:t>/</a:t>
            </a:r>
            <a:r>
              <a:rPr kumimoji="1" lang="en" altLang="zh-TW" dirty="0" err="1"/>
              <a:t>clion</a:t>
            </a:r>
            <a:r>
              <a:rPr kumimoji="1" lang="en" altLang="zh-TW" dirty="0"/>
              <a:t>/</a:t>
            </a:r>
          </a:p>
          <a:p>
            <a:pPr lvl="1">
              <a:lnSpc>
                <a:spcPct val="150000"/>
              </a:lnSpc>
            </a:pPr>
            <a:r>
              <a:rPr kumimoji="1" lang="zh-TW" altLang="en-US" dirty="0"/>
              <a:t>直接解壓縮就可以執行</a:t>
            </a:r>
            <a:endParaRPr kumimoji="1" lang="en-US" altLang="zh-TW" dirty="0"/>
          </a:p>
          <a:p>
            <a:pPr lvl="1">
              <a:lnSpc>
                <a:spcPct val="150000"/>
              </a:lnSpc>
            </a:pPr>
            <a:r>
              <a:rPr kumimoji="1" lang="zh-TW" altLang="en-US" dirty="0"/>
              <a:t>例如：解壓縮到「</a:t>
            </a:r>
            <a:r>
              <a:rPr kumimoji="1" lang="en-US" altLang="zh-TW" dirty="0"/>
              <a:t>/home/</a:t>
            </a:r>
            <a:r>
              <a:rPr kumimoji="1" lang="en-US" altLang="zh-TW" dirty="0" err="1"/>
              <a:t>shiwulo</a:t>
            </a:r>
            <a:r>
              <a:rPr kumimoji="1" lang="en-US" altLang="zh-TW" dirty="0"/>
              <a:t>/app/</a:t>
            </a:r>
            <a:r>
              <a:rPr kumimoji="1" lang="zh-TW" altLang="en-US" dirty="0"/>
              <a:t>」</a:t>
            </a:r>
            <a:endParaRPr kumimoji="1" lang="en-US" altLang="zh-TW" dirty="0"/>
          </a:p>
          <a:p>
            <a:pPr>
              <a:lnSpc>
                <a:spcPct val="150000"/>
              </a:lnSpc>
            </a:pPr>
            <a:r>
              <a:rPr kumimoji="1" lang="zh-CN" altLang="en-US" dirty="0"/>
              <a:t>使用</a:t>
            </a:r>
            <a:r>
              <a:rPr kumimoji="1" lang="en-US" altLang="zh-CN" dirty="0"/>
              <a:t>snap</a:t>
            </a:r>
            <a:r>
              <a:rPr kumimoji="1" lang="zh-CN" altLang="en-US" dirty="0"/>
              <a:t>安裝</a:t>
            </a:r>
            <a:endParaRPr kumimoji="1" lang="en-US" altLang="zh-CN" dirty="0"/>
          </a:p>
          <a:p>
            <a:pPr lvl="1">
              <a:lnSpc>
                <a:spcPct val="150000"/>
              </a:lnSpc>
            </a:pPr>
            <a:r>
              <a:rPr kumimoji="1" lang="en" altLang="zh-TW" dirty="0" err="1"/>
              <a:t>sudo</a:t>
            </a:r>
            <a:r>
              <a:rPr kumimoji="1" lang="en" altLang="zh-TW" dirty="0"/>
              <a:t> snap install </a:t>
            </a:r>
            <a:r>
              <a:rPr kumimoji="1" lang="en" altLang="zh-TW" dirty="0" err="1"/>
              <a:t>clion</a:t>
            </a:r>
            <a:r>
              <a:rPr kumimoji="1" lang="en" altLang="zh-TW" dirty="0"/>
              <a:t> --classic</a:t>
            </a:r>
            <a:endParaRPr kumimoji="1" lang="en-US" altLang="zh-TW" dirty="0"/>
          </a:p>
          <a:p>
            <a:pPr>
              <a:lnSpc>
                <a:spcPct val="150000"/>
              </a:lnSpc>
            </a:pPr>
            <a:r>
              <a:rPr kumimoji="1" lang="zh-TW" altLang="en-US" dirty="0"/>
              <a:t>可以試用一個月，一個月以後再重新安裝即可</a:t>
            </a:r>
            <a:endParaRPr kumimoji="1" lang="en-US" altLang="zh-TW" dirty="0"/>
          </a:p>
          <a:p>
            <a:pPr>
              <a:lnSpc>
                <a:spcPct val="150000"/>
              </a:lnSpc>
            </a:pPr>
            <a:r>
              <a:rPr kumimoji="1" lang="zh-TW" altLang="en-US" dirty="0"/>
              <a:t>中國大陸網站有</a:t>
            </a:r>
            <a:r>
              <a:rPr kumimoji="1" lang="en-US" altLang="zh-TW" dirty="0" err="1"/>
              <a:t>Clion</a:t>
            </a:r>
            <a:r>
              <a:rPr kumimoji="1" lang="zh-CN" altLang="en-US" dirty="0"/>
              <a:t>的註冊碼，雖然可以用，但請同學尊重</a:t>
            </a:r>
            <a:r>
              <a:rPr kumimoji="1" lang="en-US" altLang="zh-CN" dirty="0" err="1"/>
              <a:t>Clion</a:t>
            </a:r>
            <a:r>
              <a:rPr kumimoji="1" lang="zh-CN" altLang="en-US" dirty="0"/>
              <a:t>的版權，不要非法取得註冊碼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3599728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A1D6934-7087-7341-887F-5975346EE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CLion</a:t>
            </a:r>
            <a:r>
              <a:rPr kumimoji="1" lang="zh-CN" altLang="en-US" dirty="0"/>
              <a:t>的使用方式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5FA8AE4-5F98-D944-BE9D-BF82AC271B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使用</a:t>
            </a:r>
            <a:r>
              <a:rPr kumimoji="1" lang="en-US" altLang="zh-CN" dirty="0"/>
              <a:t>snap</a:t>
            </a:r>
            <a:r>
              <a:rPr kumimoji="1" lang="zh-CN" altLang="en-US" dirty="0"/>
              <a:t>安裝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snap</a:t>
            </a:r>
            <a:r>
              <a:rPr kumimoji="1" lang="zh-CN" altLang="en-US" dirty="0"/>
              <a:t>是跨不同</a:t>
            </a:r>
            <a:r>
              <a:rPr kumimoji="1" lang="en-US" altLang="zh-CN" dirty="0"/>
              <a:t>Linux</a:t>
            </a:r>
            <a:r>
              <a:rPr kumimoji="1" lang="zh-CN" altLang="en-US" dirty="0"/>
              <a:t>平台的安裝工具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請到</a:t>
            </a:r>
            <a:r>
              <a:rPr kumimoji="1" lang="en-US" altLang="zh-CN" dirty="0"/>
              <a:t>snap</a:t>
            </a:r>
            <a:r>
              <a:rPr kumimoji="1" lang="zh-CN" altLang="en-US" dirty="0"/>
              <a:t>的網站瀏覽，上面有許多有用的工具，並且有非常好的簡介</a:t>
            </a:r>
            <a:endParaRPr kumimoji="1" lang="en" altLang="zh-TW" dirty="0"/>
          </a:p>
          <a:p>
            <a:pPr lvl="1"/>
            <a:r>
              <a:rPr kumimoji="1" lang="en" altLang="zh-TW" dirty="0" err="1"/>
              <a:t>sudo</a:t>
            </a:r>
            <a:r>
              <a:rPr kumimoji="1" lang="en" altLang="zh-TW" dirty="0"/>
              <a:t> snap install </a:t>
            </a:r>
            <a:r>
              <a:rPr kumimoji="1" lang="en" altLang="zh-TW" dirty="0" err="1"/>
              <a:t>clion</a:t>
            </a:r>
            <a:r>
              <a:rPr kumimoji="1" lang="en" altLang="zh-TW" dirty="0"/>
              <a:t> --classic</a:t>
            </a:r>
          </a:p>
          <a:p>
            <a:pPr lvl="1"/>
            <a:r>
              <a:rPr kumimoji="1" lang="zh-CN" altLang="en-US" dirty="0"/>
              <a:t>會安裝在你的</a:t>
            </a:r>
            <a:r>
              <a:rPr kumimoji="1" lang="en-US" altLang="zh-CN" dirty="0"/>
              <a:t>home</a:t>
            </a:r>
            <a:r>
              <a:rPr kumimoji="1" lang="zh-CN" altLang="en-US" dirty="0"/>
              <a:t>裡面的</a:t>
            </a:r>
            <a:r>
              <a:rPr kumimoji="1" lang="en-US" altLang="zh-CN" dirty="0"/>
              <a:t>snap</a:t>
            </a:r>
            <a:r>
              <a:rPr kumimoji="1" lang="zh-CN" altLang="en-US" dirty="0"/>
              <a:t>資料夾中</a:t>
            </a:r>
            <a:endParaRPr kumimoji="1" lang="en-US" altLang="zh-CN" dirty="0"/>
          </a:p>
          <a:p>
            <a:r>
              <a:rPr kumimoji="1" lang="zh-CN" altLang="en-US" dirty="0"/>
              <a:t>直接抓取執行檔</a:t>
            </a:r>
            <a:endParaRPr kumimoji="1" lang="en-US" altLang="zh-CN" dirty="0"/>
          </a:p>
          <a:p>
            <a:pPr lvl="1"/>
            <a:r>
              <a:rPr kumimoji="1" lang="en-US" altLang="zh-TW" dirty="0" err="1"/>
              <a:t>CLion</a:t>
            </a:r>
            <a:r>
              <a:rPr kumimoji="1" lang="zh-CN" altLang="en-US" dirty="0"/>
              <a:t>由</a:t>
            </a:r>
            <a:r>
              <a:rPr kumimoji="1" lang="en" altLang="zh-CN" dirty="0" err="1"/>
              <a:t>jetbrains</a:t>
            </a:r>
            <a:r>
              <a:rPr kumimoji="1" lang="zh-CN" altLang="en-US" dirty="0"/>
              <a:t>公司所開發。網站上有許多開發工具</a:t>
            </a:r>
            <a:endParaRPr kumimoji="1" lang="en" altLang="zh-TW" dirty="0"/>
          </a:p>
          <a:p>
            <a:pPr lvl="1"/>
            <a:r>
              <a:rPr kumimoji="1" lang="en" altLang="zh-TW" dirty="0"/>
              <a:t>https://</a:t>
            </a:r>
            <a:r>
              <a:rPr kumimoji="1" lang="en" altLang="zh-TW" dirty="0" err="1"/>
              <a:t>www.jetbrains.com</a:t>
            </a:r>
            <a:r>
              <a:rPr kumimoji="1" lang="en" altLang="zh-TW" dirty="0"/>
              <a:t>/</a:t>
            </a:r>
            <a:r>
              <a:rPr kumimoji="1" lang="en" altLang="zh-TW" dirty="0" err="1"/>
              <a:t>clion</a:t>
            </a:r>
            <a:r>
              <a:rPr kumimoji="1" lang="en" altLang="zh-TW" dirty="0"/>
              <a:t>/</a:t>
            </a:r>
          </a:p>
          <a:p>
            <a:pPr lvl="1"/>
            <a:r>
              <a:rPr kumimoji="1" lang="zh-CN" altLang="en-US" dirty="0"/>
              <a:t>抓取以後，直接解壓縮就可以執行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1565829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013F73C-5294-3040-AED4-B69E23C98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CLion</a:t>
            </a:r>
            <a:r>
              <a:rPr kumimoji="1" lang="zh-CN" altLang="en-US" dirty="0"/>
              <a:t>並非免費的工具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AD1B819-88AF-7F44-A720-4901C75390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kumimoji="1" lang="zh-CN" altLang="en-US" dirty="0"/>
              <a:t>「授課教師」已經申請教學用授權</a:t>
            </a:r>
            <a:endParaRPr kumimoji="1" lang="en-US" altLang="zh-CN" dirty="0"/>
          </a:p>
          <a:p>
            <a:pPr lvl="1">
              <a:lnSpc>
                <a:spcPct val="150000"/>
              </a:lnSpc>
            </a:pPr>
            <a:r>
              <a:rPr kumimoji="1" lang="zh-CN" altLang="en-US" dirty="0"/>
              <a:t>如果通過，班上所有同學可以使用教學用授權</a:t>
            </a:r>
            <a:endParaRPr kumimoji="1" lang="en-US" altLang="zh-CN" dirty="0"/>
          </a:p>
          <a:p>
            <a:pPr>
              <a:lnSpc>
                <a:spcPct val="150000"/>
              </a:lnSpc>
            </a:pPr>
            <a:r>
              <a:rPr kumimoji="1" lang="zh-CN" altLang="en-US" dirty="0"/>
              <a:t>同學們可以自行申請「學生用」授權（免費）</a:t>
            </a:r>
            <a:endParaRPr kumimoji="1" lang="en-US" altLang="zh-CN" dirty="0"/>
          </a:p>
          <a:p>
            <a:pPr lvl="1">
              <a:lnSpc>
                <a:spcPct val="150000"/>
              </a:lnSpc>
            </a:pPr>
            <a:r>
              <a:rPr kumimoji="1" lang="en" altLang="zh-TW" dirty="0"/>
              <a:t>https://</a:t>
            </a:r>
            <a:r>
              <a:rPr kumimoji="1" lang="en" altLang="zh-TW" dirty="0" err="1"/>
              <a:t>www.jetbrains.com</a:t>
            </a:r>
            <a:r>
              <a:rPr kumimoji="1" lang="en" altLang="zh-TW" dirty="0"/>
              <a:t>/buy/classroom/?</a:t>
            </a:r>
            <a:r>
              <a:rPr kumimoji="1" lang="en" altLang="zh-TW" dirty="0" err="1"/>
              <a:t>fromMenu</a:t>
            </a:r>
            <a:endParaRPr kumimoji="1" lang="en" altLang="zh-TW" dirty="0"/>
          </a:p>
        </p:txBody>
      </p:sp>
    </p:spTree>
    <p:extLst>
      <p:ext uri="{BB962C8B-B14F-4D97-AF65-F5344CB8AC3E}">
        <p14:creationId xmlns:p14="http://schemas.microsoft.com/office/powerpoint/2010/main" val="428240140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C4C7A57-4D9D-4847-8184-F8A2260815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為何要使用</a:t>
            </a:r>
            <a:r>
              <a:rPr kumimoji="1" lang="en-US" altLang="zh-TW" dirty="0" err="1"/>
              <a:t>CLion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3F95DF0-065A-9647-A670-53B2EA9144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kumimoji="1" lang="en-US" altLang="zh-TW" dirty="0" err="1"/>
              <a:t>CLion</a:t>
            </a:r>
            <a:r>
              <a:rPr kumimoji="1" lang="zh-CN" altLang="en-US" dirty="0"/>
              <a:t>相較於</a:t>
            </a:r>
            <a:r>
              <a:rPr kumimoji="1" lang="en-US" altLang="zh-CN" dirty="0"/>
              <a:t>eclipse</a:t>
            </a:r>
            <a:r>
              <a:rPr kumimoji="1" lang="zh-CN" altLang="en-US" dirty="0"/>
              <a:t>比較不吃記憶體</a:t>
            </a:r>
            <a:endParaRPr kumimoji="1" lang="en-US" altLang="zh-CN" dirty="0"/>
          </a:p>
          <a:p>
            <a:pPr>
              <a:lnSpc>
                <a:spcPct val="150000"/>
              </a:lnSpc>
            </a:pPr>
            <a:r>
              <a:rPr kumimoji="1" lang="zh-CN" altLang="en-US" dirty="0"/>
              <a:t>相較於</a:t>
            </a:r>
            <a:r>
              <a:rPr kumimoji="1" lang="en-US" altLang="zh-CN" dirty="0" err="1"/>
              <a:t>Microsfot</a:t>
            </a:r>
            <a:r>
              <a:rPr kumimoji="1" lang="en-US" altLang="zh-CN" dirty="0"/>
              <a:t> VS Code</a:t>
            </a:r>
            <a:r>
              <a:rPr kumimoji="1" lang="zh-CN" altLang="en-US" dirty="0"/>
              <a:t>，對於</a:t>
            </a:r>
            <a:r>
              <a:rPr kumimoji="1" lang="en-US" altLang="zh-CN" dirty="0" err="1"/>
              <a:t>gdb</a:t>
            </a:r>
            <a:r>
              <a:rPr kumimoji="1" lang="zh-CN" altLang="en-US" dirty="0"/>
              <a:t>的支援較好</a:t>
            </a:r>
            <a:endParaRPr kumimoji="1" lang="en-US" altLang="zh-CN" dirty="0"/>
          </a:p>
          <a:p>
            <a:pPr>
              <a:lnSpc>
                <a:spcPct val="150000"/>
              </a:lnSpc>
            </a:pPr>
            <a:r>
              <a:rPr kumimoji="1" lang="zh-CN" altLang="en-US" dirty="0"/>
              <a:t>支援</a:t>
            </a:r>
            <a:r>
              <a:rPr kumimoji="1" lang="en-US" altLang="zh-CN" dirty="0"/>
              <a:t>perf</a:t>
            </a:r>
          </a:p>
          <a:p>
            <a:pPr>
              <a:lnSpc>
                <a:spcPct val="150000"/>
              </a:lnSpc>
            </a:pPr>
            <a:r>
              <a:rPr kumimoji="1" lang="zh-CN" altLang="en-US" dirty="0"/>
              <a:t>「授課教師」比較喜歡</a:t>
            </a:r>
            <a:r>
              <a:rPr kumimoji="1" lang="en-US" altLang="zh-CN" dirty="0" err="1"/>
              <a:t>CLion</a:t>
            </a:r>
            <a:r>
              <a:rPr kumimoji="1" lang="zh-CN" altLang="en-US" dirty="0"/>
              <a:t>的配色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1982853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7C6162B-9033-2D45-A8BE-C7304124F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安裝</a:t>
            </a:r>
            <a:r>
              <a:rPr kumimoji="1" lang="en-US" altLang="zh-CN" dirty="0"/>
              <a:t>clang</a:t>
            </a:r>
            <a:r>
              <a:rPr kumimoji="1" lang="zh-CN" altLang="en-US" dirty="0"/>
              <a:t>（選項）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17C8BF9-8278-FB49-B33E-D8DEFDCC35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kumimoji="1" lang="en" altLang="zh-TW" dirty="0"/>
              <a:t>clang</a:t>
            </a:r>
            <a:r>
              <a:rPr kumimoji="1" lang="zh-CN" altLang="en-US" dirty="0"/>
              <a:t>的功能就是編譯器，等同於</a:t>
            </a:r>
            <a:r>
              <a:rPr kumimoji="1" lang="en-US" altLang="zh-CN" dirty="0" err="1"/>
              <a:t>gcc</a:t>
            </a:r>
            <a:r>
              <a:rPr kumimoji="1" lang="zh-CN" altLang="en-US" dirty="0"/>
              <a:t>或者</a:t>
            </a:r>
            <a:r>
              <a:rPr kumimoji="1" lang="en-US" altLang="zh-CN" dirty="0"/>
              <a:t>g++</a:t>
            </a:r>
          </a:p>
          <a:p>
            <a:pPr lvl="1">
              <a:lnSpc>
                <a:spcPct val="150000"/>
              </a:lnSpc>
            </a:pPr>
            <a:r>
              <a:rPr kumimoji="1" lang="en" altLang="zh-TW" dirty="0"/>
              <a:t>Clang</a:t>
            </a:r>
            <a:r>
              <a:rPr kumimoji="1" lang="zh-CN" altLang="en-US" dirty="0"/>
              <a:t>使用模組化設計，他可以讓編譯器「略懂」我們所寫的程式</a:t>
            </a:r>
            <a:endParaRPr kumimoji="1" lang="en-US" altLang="zh-CN" dirty="0"/>
          </a:p>
          <a:p>
            <a:pPr lvl="1">
              <a:lnSpc>
                <a:spcPct val="150000"/>
              </a:lnSpc>
            </a:pPr>
            <a:r>
              <a:rPr kumimoji="1" lang="zh-CN" altLang="en-US" dirty="0"/>
              <a:t>因此編譯器會使用</a:t>
            </a:r>
            <a:r>
              <a:rPr kumimoji="1" lang="en-US" altLang="zh-CN" dirty="0"/>
              <a:t>clang</a:t>
            </a:r>
            <a:r>
              <a:rPr kumimoji="1" lang="zh-CN" altLang="en-US" dirty="0"/>
              <a:t>幫助我們「邊寫邊除錯」（當然要是明顯錯誤）</a:t>
            </a:r>
            <a:endParaRPr kumimoji="1" lang="en" altLang="zh-TW" dirty="0"/>
          </a:p>
          <a:p>
            <a:pPr>
              <a:lnSpc>
                <a:spcPct val="150000"/>
              </a:lnSpc>
            </a:pPr>
            <a:r>
              <a:rPr kumimoji="1" lang="en" altLang="zh-TW" dirty="0" err="1"/>
              <a:t>sudo</a:t>
            </a:r>
            <a:r>
              <a:rPr kumimoji="1" lang="en" altLang="zh-TW" dirty="0"/>
              <a:t> apt install clang-7 clang-7-examples clang-format-7 clang-tidy-7 clang-tools-7</a:t>
            </a:r>
          </a:p>
        </p:txBody>
      </p:sp>
    </p:spTree>
    <p:extLst>
      <p:ext uri="{BB962C8B-B14F-4D97-AF65-F5344CB8AC3E}">
        <p14:creationId xmlns:p14="http://schemas.microsoft.com/office/powerpoint/2010/main" val="8600696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999E0AC-C32C-9147-A5F6-BFFF0A7CEC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TW" dirty="0"/>
              <a:t>update-alternatives</a:t>
            </a:r>
            <a:r>
              <a:rPr kumimoji="1" lang="zh-CN" altLang="en-US" dirty="0"/>
              <a:t> （選項）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A77D488-F942-C744-BB01-E49B20BD6E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kumimoji="1" lang="zh-TW" altLang="en-US" dirty="0"/>
              <a:t>這是一組設定工具，例如</a:t>
            </a:r>
            <a:r>
              <a:rPr kumimoji="1" lang="en-US" altLang="zh-TW" dirty="0"/>
              <a:t>g++6</a:t>
            </a:r>
            <a:r>
              <a:rPr kumimoji="1" lang="zh-CN" altLang="en-US" dirty="0"/>
              <a:t>一定要跟</a:t>
            </a:r>
            <a:r>
              <a:rPr kumimoji="1" lang="en-US" altLang="zh-CN" dirty="0"/>
              <a:t>gcc-6</a:t>
            </a:r>
            <a:r>
              <a:rPr kumimoji="1" lang="zh-CN" altLang="en-US" dirty="0"/>
              <a:t>搭配使用，</a:t>
            </a:r>
            <a:r>
              <a:rPr kumimoji="1" lang="en-US" altLang="zh-CN" dirty="0"/>
              <a:t>Linux</a:t>
            </a:r>
            <a:r>
              <a:rPr kumimoji="1" lang="zh-CN" altLang="en-US" dirty="0"/>
              <a:t>對於這種要搭配使用的工具，使用</a:t>
            </a:r>
            <a:r>
              <a:rPr kumimoji="1" lang="en" altLang="zh-TW" dirty="0"/>
              <a:t>update-alternatives</a:t>
            </a:r>
            <a:r>
              <a:rPr kumimoji="1" lang="zh-CN" altLang="en-US" dirty="0"/>
              <a:t>來設定</a:t>
            </a:r>
            <a:endParaRPr kumimoji="1" lang="en-US" altLang="zh-CN" dirty="0"/>
          </a:p>
          <a:p>
            <a:pPr>
              <a:lnSpc>
                <a:spcPct val="150000"/>
              </a:lnSpc>
            </a:pPr>
            <a:r>
              <a:rPr kumimoji="1" lang="zh-CN" altLang="en-US" dirty="0"/>
              <a:t>大致上是</a:t>
            </a:r>
            <a:r>
              <a:rPr kumimoji="1" lang="en-US" altLang="zh-CN" dirty="0"/>
              <a:t>『</a:t>
            </a:r>
            <a:r>
              <a:rPr kumimoji="1" lang="en" altLang="zh-TW" dirty="0"/>
              <a:t>update-alternative</a:t>
            </a:r>
            <a:r>
              <a:rPr kumimoji="1" lang="zh-TW" altLang="en-US" dirty="0"/>
              <a:t>  ＸＸＸ  </a:t>
            </a:r>
            <a:r>
              <a:rPr kumimoji="1" lang="en-US" altLang="zh-TW" dirty="0"/>
              <a:t>--slave  YYY』</a:t>
            </a:r>
          </a:p>
          <a:p>
            <a:pPr lvl="1">
              <a:lnSpc>
                <a:spcPct val="150000"/>
              </a:lnSpc>
            </a:pPr>
            <a:r>
              <a:rPr kumimoji="1" lang="en-US" altLang="zh-TW" dirty="0"/>
              <a:t>YYY</a:t>
            </a:r>
            <a:r>
              <a:rPr kumimoji="1" lang="zh-CN" altLang="en-US" dirty="0"/>
              <a:t>就是相依於</a:t>
            </a:r>
            <a:r>
              <a:rPr kumimoji="1" lang="en-US" altLang="zh-CN" dirty="0"/>
              <a:t>XXX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2156421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0892F87-54CD-4B47-945E-326A5B5EFE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預設是</a:t>
            </a:r>
            <a:r>
              <a:rPr kumimoji="1" lang="en-US" altLang="zh-TW" dirty="0"/>
              <a:t>clang-6</a:t>
            </a:r>
            <a:br>
              <a:rPr kumimoji="1" lang="en-US" altLang="zh-TW" dirty="0"/>
            </a:br>
            <a:r>
              <a:rPr kumimoji="1" lang="en-US" altLang="zh-TW" dirty="0"/>
              <a:t>	</a:t>
            </a:r>
            <a:r>
              <a:rPr kumimoji="1" lang="zh-TW" altLang="en-US" dirty="0"/>
              <a:t>我們將他們設定成</a:t>
            </a:r>
            <a:r>
              <a:rPr kumimoji="1" lang="en-US" altLang="zh-TW" dirty="0"/>
              <a:t>clang-7</a:t>
            </a:r>
            <a:r>
              <a:rPr kumimoji="1" lang="zh-CN" altLang="en-US" dirty="0"/>
              <a:t> （選項）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FBB1967-F758-9C46-888A-087B27663D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kumimoji="1" lang="en" altLang="zh-TW" sz="1600" dirty="0" err="1"/>
              <a:t>sudo</a:t>
            </a:r>
            <a:r>
              <a:rPr kumimoji="1" lang="en" altLang="zh-TW" sz="1600" dirty="0"/>
              <a:t> update-alternatives --install /</a:t>
            </a:r>
            <a:r>
              <a:rPr kumimoji="1" lang="en" altLang="zh-TW" sz="1600" dirty="0" err="1"/>
              <a:t>usr</a:t>
            </a:r>
            <a:r>
              <a:rPr kumimoji="1" lang="en" altLang="zh-TW" sz="1600" dirty="0"/>
              <a:t>/bin/clang clang /</a:t>
            </a:r>
            <a:r>
              <a:rPr kumimoji="1" lang="en" altLang="zh-TW" sz="1600" dirty="0" err="1"/>
              <a:t>usr</a:t>
            </a:r>
            <a:r>
              <a:rPr kumimoji="1" lang="en" altLang="zh-TW" sz="1600" dirty="0"/>
              <a:t>/bin/clang-7 700 --slave /</a:t>
            </a:r>
            <a:r>
              <a:rPr kumimoji="1" lang="en" altLang="zh-TW" sz="1600" dirty="0" err="1"/>
              <a:t>usr</a:t>
            </a:r>
            <a:r>
              <a:rPr kumimoji="1" lang="en" altLang="zh-TW" sz="1600" dirty="0"/>
              <a:t>/bin/clang++ clang++ /</a:t>
            </a:r>
            <a:r>
              <a:rPr kumimoji="1" lang="en" altLang="zh-TW" sz="1600" dirty="0" err="1"/>
              <a:t>usr</a:t>
            </a:r>
            <a:r>
              <a:rPr kumimoji="1" lang="en" altLang="zh-TW" sz="1600" dirty="0"/>
              <a:t>/bin/clang++-7 --slave /</a:t>
            </a:r>
            <a:r>
              <a:rPr kumimoji="1" lang="en" altLang="zh-TW" sz="1600" dirty="0" err="1"/>
              <a:t>usr</a:t>
            </a:r>
            <a:r>
              <a:rPr kumimoji="1" lang="en" altLang="zh-TW" sz="1600" dirty="0"/>
              <a:t>/bin/clang-format clang-format /</a:t>
            </a:r>
            <a:r>
              <a:rPr kumimoji="1" lang="en" altLang="zh-TW" sz="1600" dirty="0" err="1"/>
              <a:t>usr</a:t>
            </a:r>
            <a:r>
              <a:rPr kumimoji="1" lang="en" altLang="zh-TW" sz="1600" dirty="0"/>
              <a:t>/bin/clang-format-7 --slave /</a:t>
            </a:r>
            <a:r>
              <a:rPr kumimoji="1" lang="en" altLang="zh-TW" sz="1600" dirty="0" err="1"/>
              <a:t>usr</a:t>
            </a:r>
            <a:r>
              <a:rPr kumimoji="1" lang="en" altLang="zh-TW" sz="1600" dirty="0"/>
              <a:t>/bin/clang-tidy clang-tidy /</a:t>
            </a:r>
            <a:r>
              <a:rPr kumimoji="1" lang="en" altLang="zh-TW" sz="1600" dirty="0" err="1"/>
              <a:t>usr</a:t>
            </a:r>
            <a:r>
              <a:rPr kumimoji="1" lang="en" altLang="zh-TW" sz="1600" dirty="0"/>
              <a:t>/bin/clang-tidy-7 --slave /</a:t>
            </a:r>
            <a:r>
              <a:rPr kumimoji="1" lang="en" altLang="zh-TW" sz="1600" dirty="0" err="1"/>
              <a:t>usr</a:t>
            </a:r>
            <a:r>
              <a:rPr kumimoji="1" lang="en" altLang="zh-TW" sz="1600" dirty="0"/>
              <a:t>/bin/clang-check clang-check /</a:t>
            </a:r>
            <a:r>
              <a:rPr kumimoji="1" lang="en" altLang="zh-TW" sz="1600" dirty="0" err="1"/>
              <a:t>usr</a:t>
            </a:r>
            <a:r>
              <a:rPr kumimoji="1" lang="en" altLang="zh-TW" sz="1600" dirty="0"/>
              <a:t>/bin/clang-check-7 --slave /</a:t>
            </a:r>
            <a:r>
              <a:rPr kumimoji="1" lang="en" altLang="zh-TW" sz="1600" dirty="0" err="1"/>
              <a:t>usr</a:t>
            </a:r>
            <a:r>
              <a:rPr kumimoji="1" lang="en" altLang="zh-TW" sz="1600" dirty="0"/>
              <a:t>/bin/clang-change-namespace clang-change-namespace /</a:t>
            </a:r>
            <a:r>
              <a:rPr kumimoji="1" lang="en" altLang="zh-TW" sz="1600" dirty="0" err="1"/>
              <a:t>usr</a:t>
            </a:r>
            <a:r>
              <a:rPr kumimoji="1" lang="en" altLang="zh-TW" sz="1600" dirty="0"/>
              <a:t>/bin/clang-change-namespace-7 --slave /</a:t>
            </a:r>
            <a:r>
              <a:rPr kumimoji="1" lang="en" altLang="zh-TW" sz="1600" dirty="0" err="1"/>
              <a:t>usr</a:t>
            </a:r>
            <a:r>
              <a:rPr kumimoji="1" lang="en" altLang="zh-TW" sz="1600" dirty="0"/>
              <a:t>/bin/clang-query clang-query /</a:t>
            </a:r>
            <a:r>
              <a:rPr kumimoji="1" lang="en" altLang="zh-TW" sz="1600" dirty="0" err="1"/>
              <a:t>usr</a:t>
            </a:r>
            <a:r>
              <a:rPr kumimoji="1" lang="en" altLang="zh-TW" sz="1600" dirty="0"/>
              <a:t>/bin/clang-query-7 --slave /</a:t>
            </a:r>
            <a:r>
              <a:rPr kumimoji="1" lang="en" altLang="zh-TW" sz="1600" dirty="0" err="1"/>
              <a:t>usr</a:t>
            </a:r>
            <a:r>
              <a:rPr kumimoji="1" lang="en" altLang="zh-TW" sz="1600" dirty="0"/>
              <a:t>/bin/clang-</a:t>
            </a:r>
            <a:r>
              <a:rPr kumimoji="1" lang="en" altLang="zh-TW" sz="1600" dirty="0" err="1"/>
              <a:t>func</a:t>
            </a:r>
            <a:r>
              <a:rPr kumimoji="1" lang="en" altLang="zh-TW" sz="1600" dirty="0"/>
              <a:t>-mapping clang-</a:t>
            </a:r>
            <a:r>
              <a:rPr kumimoji="1" lang="en" altLang="zh-TW" sz="1600" dirty="0" err="1"/>
              <a:t>func</a:t>
            </a:r>
            <a:r>
              <a:rPr kumimoji="1" lang="en" altLang="zh-TW" sz="1600" dirty="0"/>
              <a:t>-mapping /</a:t>
            </a:r>
            <a:r>
              <a:rPr kumimoji="1" lang="en" altLang="zh-TW" sz="1600" dirty="0" err="1"/>
              <a:t>usr</a:t>
            </a:r>
            <a:r>
              <a:rPr kumimoji="1" lang="en" altLang="zh-TW" sz="1600" dirty="0"/>
              <a:t>/bin/clang-func-mapping-7 --slave /</a:t>
            </a:r>
            <a:r>
              <a:rPr kumimoji="1" lang="en" altLang="zh-TW" sz="1600" dirty="0" err="1"/>
              <a:t>usr</a:t>
            </a:r>
            <a:r>
              <a:rPr kumimoji="1" lang="en" altLang="zh-TW" sz="1600" dirty="0"/>
              <a:t>/bin/clang-apply-replacements clang-apply-replacements /</a:t>
            </a:r>
            <a:r>
              <a:rPr kumimoji="1" lang="en" altLang="zh-TW" sz="1600" dirty="0" err="1"/>
              <a:t>usr</a:t>
            </a:r>
            <a:r>
              <a:rPr kumimoji="1" lang="en" altLang="zh-TW" sz="1600" dirty="0"/>
              <a:t>/bin/clang-apply-replacements-7 --slave /</a:t>
            </a:r>
            <a:r>
              <a:rPr kumimoji="1" lang="en" altLang="zh-TW" sz="1600" dirty="0" err="1"/>
              <a:t>usr</a:t>
            </a:r>
            <a:r>
              <a:rPr kumimoji="1" lang="en" altLang="zh-TW" sz="1600" dirty="0"/>
              <a:t>/bin/clang-cl clang-cl /</a:t>
            </a:r>
            <a:r>
              <a:rPr kumimoji="1" lang="en" altLang="zh-TW" sz="1600" dirty="0" err="1"/>
              <a:t>usr</a:t>
            </a:r>
            <a:r>
              <a:rPr kumimoji="1" lang="en" altLang="zh-TW" sz="1600" dirty="0"/>
              <a:t>/bin/clang-cl-7 --slave /</a:t>
            </a:r>
            <a:r>
              <a:rPr kumimoji="1" lang="en" altLang="zh-TW" sz="1600" dirty="0" err="1"/>
              <a:t>usr</a:t>
            </a:r>
            <a:r>
              <a:rPr kumimoji="1" lang="en" altLang="zh-TW" sz="1600" dirty="0"/>
              <a:t>/bin/clang-</a:t>
            </a:r>
            <a:r>
              <a:rPr kumimoji="1" lang="en" altLang="zh-TW" sz="1600" dirty="0" err="1"/>
              <a:t>cpp</a:t>
            </a:r>
            <a:r>
              <a:rPr kumimoji="1" lang="en" altLang="zh-TW" sz="1600" dirty="0"/>
              <a:t> clang-</a:t>
            </a:r>
            <a:r>
              <a:rPr kumimoji="1" lang="en" altLang="zh-TW" sz="1600" dirty="0" err="1"/>
              <a:t>cpp</a:t>
            </a:r>
            <a:r>
              <a:rPr kumimoji="1" lang="en" altLang="zh-TW" sz="1600" dirty="0"/>
              <a:t> /</a:t>
            </a:r>
            <a:r>
              <a:rPr kumimoji="1" lang="en" altLang="zh-TW" sz="1600" dirty="0" err="1"/>
              <a:t>usr</a:t>
            </a:r>
            <a:r>
              <a:rPr kumimoji="1" lang="en" altLang="zh-TW" sz="1600" dirty="0"/>
              <a:t>/bin/clang-cpp-7 --slave /</a:t>
            </a:r>
            <a:r>
              <a:rPr kumimoji="1" lang="en" altLang="zh-TW" sz="1600" dirty="0" err="1"/>
              <a:t>usr</a:t>
            </a:r>
            <a:r>
              <a:rPr kumimoji="1" lang="en" altLang="zh-TW" sz="1600" dirty="0"/>
              <a:t>/bin/</a:t>
            </a:r>
            <a:r>
              <a:rPr kumimoji="1" lang="en" altLang="zh-TW" sz="1600" dirty="0" err="1"/>
              <a:t>clangd</a:t>
            </a:r>
            <a:r>
              <a:rPr kumimoji="1" lang="en" altLang="zh-TW" sz="1600" dirty="0"/>
              <a:t> </a:t>
            </a:r>
            <a:r>
              <a:rPr kumimoji="1" lang="en" altLang="zh-TW" sz="1600" dirty="0" err="1"/>
              <a:t>clangd</a:t>
            </a:r>
            <a:r>
              <a:rPr kumimoji="1" lang="en" altLang="zh-TW" sz="1600" dirty="0"/>
              <a:t> /</a:t>
            </a:r>
            <a:r>
              <a:rPr kumimoji="1" lang="en" altLang="zh-TW" sz="1600" dirty="0" err="1"/>
              <a:t>usr</a:t>
            </a:r>
            <a:r>
              <a:rPr kumimoji="1" lang="en" altLang="zh-TW" sz="1600" dirty="0"/>
              <a:t>/bin/clangd-7 --slave /</a:t>
            </a:r>
            <a:r>
              <a:rPr kumimoji="1" lang="en" altLang="zh-TW" sz="1600" dirty="0" err="1"/>
              <a:t>usr</a:t>
            </a:r>
            <a:r>
              <a:rPr kumimoji="1" lang="en" altLang="zh-TW" sz="1600" dirty="0"/>
              <a:t>/bin/clang-import-test clang-import-test /</a:t>
            </a:r>
            <a:r>
              <a:rPr kumimoji="1" lang="en" altLang="zh-TW" sz="1600" dirty="0" err="1"/>
              <a:t>usr</a:t>
            </a:r>
            <a:r>
              <a:rPr kumimoji="1" lang="en" altLang="zh-TW" sz="1600" dirty="0"/>
              <a:t>/bin/clang-import-test-7 --slave /</a:t>
            </a:r>
            <a:r>
              <a:rPr kumimoji="1" lang="en" altLang="zh-TW" sz="1600" dirty="0" err="1"/>
              <a:t>usr</a:t>
            </a:r>
            <a:r>
              <a:rPr kumimoji="1" lang="en" altLang="zh-TW" sz="1600" dirty="0"/>
              <a:t>/bin/clang-include-fixer clang-include-fixer /</a:t>
            </a:r>
            <a:r>
              <a:rPr kumimoji="1" lang="en" altLang="zh-TW" sz="1600" dirty="0" err="1"/>
              <a:t>usr</a:t>
            </a:r>
            <a:r>
              <a:rPr kumimoji="1" lang="en" altLang="zh-TW" sz="1600" dirty="0"/>
              <a:t>/bin/clang-include-fixer-7 --slave /</a:t>
            </a:r>
            <a:r>
              <a:rPr kumimoji="1" lang="en" altLang="zh-TW" sz="1600" dirty="0" err="1"/>
              <a:t>usr</a:t>
            </a:r>
            <a:r>
              <a:rPr kumimoji="1" lang="en" altLang="zh-TW" sz="1600" dirty="0"/>
              <a:t>/bin/clang-offload-bundler clang-offload-bundler /</a:t>
            </a:r>
            <a:r>
              <a:rPr kumimoji="1" lang="en" altLang="zh-TW" sz="1600" dirty="0" err="1"/>
              <a:t>usr</a:t>
            </a:r>
            <a:r>
              <a:rPr kumimoji="1" lang="en" altLang="zh-TW" sz="1600" dirty="0"/>
              <a:t>/bin/clang-offload-bundler-7 --slave /</a:t>
            </a:r>
            <a:r>
              <a:rPr kumimoji="1" lang="en" altLang="zh-TW" sz="1600" dirty="0" err="1"/>
              <a:t>usr</a:t>
            </a:r>
            <a:r>
              <a:rPr kumimoji="1" lang="en" altLang="zh-TW" sz="1600" dirty="0"/>
              <a:t>/bin/clang-refactor clang-refactor /</a:t>
            </a:r>
            <a:r>
              <a:rPr kumimoji="1" lang="en" altLang="zh-TW" sz="1600" dirty="0" err="1"/>
              <a:t>usr</a:t>
            </a:r>
            <a:r>
              <a:rPr kumimoji="1" lang="en" altLang="zh-TW" sz="1600" dirty="0"/>
              <a:t>/bin/clang-refactor-7 --slave /</a:t>
            </a:r>
            <a:r>
              <a:rPr kumimoji="1" lang="en" altLang="zh-TW" sz="1600" dirty="0" err="1"/>
              <a:t>usr</a:t>
            </a:r>
            <a:r>
              <a:rPr kumimoji="1" lang="en" altLang="zh-TW" sz="1600" dirty="0"/>
              <a:t>/bin/clang-rename clang-rename /</a:t>
            </a:r>
            <a:r>
              <a:rPr kumimoji="1" lang="en" altLang="zh-TW" sz="1600" dirty="0" err="1"/>
              <a:t>usr</a:t>
            </a:r>
            <a:r>
              <a:rPr kumimoji="1" lang="en" altLang="zh-TW" sz="1600" dirty="0"/>
              <a:t>/bin/clang-rename-7 --slave /</a:t>
            </a:r>
            <a:r>
              <a:rPr kumimoji="1" lang="en" altLang="zh-TW" sz="1600" dirty="0" err="1"/>
              <a:t>usr</a:t>
            </a:r>
            <a:r>
              <a:rPr kumimoji="1" lang="en" altLang="zh-TW" sz="1600" dirty="0"/>
              <a:t>/bin/clang-reorder-fields clang-reorder-fields /</a:t>
            </a:r>
            <a:r>
              <a:rPr kumimoji="1" lang="en" altLang="zh-TW" sz="1600" dirty="0" err="1"/>
              <a:t>usr</a:t>
            </a:r>
            <a:r>
              <a:rPr kumimoji="1" lang="en" altLang="zh-TW" sz="1600" dirty="0"/>
              <a:t>/bin/clang-reorder-fields-7 --slave /</a:t>
            </a:r>
            <a:r>
              <a:rPr kumimoji="1" lang="en" altLang="zh-TW" sz="1600" dirty="0" err="1"/>
              <a:t>usr</a:t>
            </a:r>
            <a:r>
              <a:rPr kumimoji="1" lang="en" altLang="zh-TW" sz="1600" dirty="0"/>
              <a:t>/bin/clang-tidy-</a:t>
            </a:r>
            <a:r>
              <a:rPr kumimoji="1" lang="en" altLang="zh-TW" sz="1600" dirty="0" err="1"/>
              <a:t>diff.py</a:t>
            </a:r>
            <a:r>
              <a:rPr kumimoji="1" lang="en" altLang="zh-TW" sz="1600" dirty="0"/>
              <a:t> clang-tidy-</a:t>
            </a:r>
            <a:r>
              <a:rPr kumimoji="1" lang="en" altLang="zh-TW" sz="1600" dirty="0" err="1"/>
              <a:t>diff.py</a:t>
            </a:r>
            <a:r>
              <a:rPr kumimoji="1" lang="en" altLang="zh-TW" sz="1600" dirty="0"/>
              <a:t> /</a:t>
            </a:r>
            <a:r>
              <a:rPr kumimoji="1" lang="en" altLang="zh-TW" sz="1600" dirty="0" err="1"/>
              <a:t>usr</a:t>
            </a:r>
            <a:r>
              <a:rPr kumimoji="1" lang="en" altLang="zh-TW" sz="1600" dirty="0"/>
              <a:t>/bin/clang-tidy-diff-7.py </a:t>
            </a:r>
            <a:endParaRPr kumimoji="1" lang="zh-TW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44305509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758C66B8-C6FF-364B-B840-A7E35A2D9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Eclipse</a:t>
            </a:r>
            <a:endParaRPr kumimoji="1" lang="zh-TW" altLang="en-US" dirty="0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54294B52-262F-6942-B771-6CD61E406B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6CEE84E5-5B70-9342-B2B6-2C1F4DDA49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1462" y="636752"/>
            <a:ext cx="32512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61074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B42C3AF-FD90-104A-BB19-177B08C5F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安裝</a:t>
            </a:r>
            <a:r>
              <a:rPr kumimoji="1" lang="en-US" altLang="zh-TW" dirty="0"/>
              <a:t>oracle java 11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9F3233E-89CA-784B-8BE7-39EDDF2C7E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" altLang="zh-TW" dirty="0" err="1"/>
              <a:t>sudo</a:t>
            </a:r>
            <a:r>
              <a:rPr kumimoji="1" lang="en" altLang="zh-TW" dirty="0"/>
              <a:t> add-apt-repository </a:t>
            </a:r>
            <a:r>
              <a:rPr kumimoji="1" lang="en" altLang="zh-TW" dirty="0" err="1"/>
              <a:t>ppa:linuxuprising</a:t>
            </a:r>
            <a:r>
              <a:rPr kumimoji="1" lang="en" altLang="zh-TW" dirty="0"/>
              <a:t>/java</a:t>
            </a:r>
          </a:p>
          <a:p>
            <a:r>
              <a:rPr kumimoji="1" lang="en" altLang="zh-TW" dirty="0" err="1"/>
              <a:t>sudo</a:t>
            </a:r>
            <a:r>
              <a:rPr kumimoji="1" lang="en" altLang="zh-TW" dirty="0"/>
              <a:t> apt update</a:t>
            </a:r>
          </a:p>
          <a:p>
            <a:r>
              <a:rPr kumimoji="1" lang="en" altLang="zh-TW" dirty="0" err="1"/>
              <a:t>sudo</a:t>
            </a:r>
            <a:r>
              <a:rPr kumimoji="1" lang="en" altLang="zh-TW" dirty="0"/>
              <a:t> apt install oracle-java11-installer</a:t>
            </a:r>
          </a:p>
          <a:p>
            <a:r>
              <a:rPr kumimoji="1" lang="en" altLang="zh-TW" dirty="0" err="1"/>
              <a:t>sudo</a:t>
            </a:r>
            <a:r>
              <a:rPr kumimoji="1" lang="en" altLang="zh-TW" dirty="0"/>
              <a:t> apt install oracle-java11-set-default</a:t>
            </a:r>
          </a:p>
        </p:txBody>
      </p:sp>
    </p:spTree>
    <p:extLst>
      <p:ext uri="{BB962C8B-B14F-4D97-AF65-F5344CB8AC3E}">
        <p14:creationId xmlns:p14="http://schemas.microsoft.com/office/powerpoint/2010/main" val="39216372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243</TotalTime>
  <Words>6668</Words>
  <Application>Microsoft Macintosh PowerPoint</Application>
  <PresentationFormat>寬螢幕</PresentationFormat>
  <Paragraphs>774</Paragraphs>
  <Slides>115</Slides>
  <Notes>97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115</vt:i4>
      </vt:variant>
    </vt:vector>
  </HeadingPairs>
  <TitlesOfParts>
    <vt:vector size="122" baseType="lpstr">
      <vt:lpstr>Microsoft YaHei</vt:lpstr>
      <vt:lpstr>Microsoft YaHei Light</vt:lpstr>
      <vt:lpstr>Arial</vt:lpstr>
      <vt:lpstr>Consolas</vt:lpstr>
      <vt:lpstr>Courier</vt:lpstr>
      <vt:lpstr>Menlo</vt:lpstr>
      <vt:lpstr>Office 佈景主題</vt:lpstr>
      <vt:lpstr>開發環境介紹</vt:lpstr>
      <vt:lpstr>單元介紹</vt:lpstr>
      <vt:lpstr>下載程式碼（使用github）</vt:lpstr>
      <vt:lpstr>功能強大的「文字模式」編輯器</vt:lpstr>
      <vt:lpstr>文字介面與圖形化介面</vt:lpstr>
      <vt:lpstr>Linux內建的說明書</vt:lpstr>
      <vt:lpstr>man printf</vt:lpstr>
      <vt:lpstr>man 3 printf</vt:lpstr>
      <vt:lpstr>man 2 fork</vt:lpstr>
      <vt:lpstr>man 列出所有的使用手冊</vt:lpstr>
      <vt:lpstr>網頁版的man page</vt:lpstr>
      <vt:lpstr>gcc 與 gdb</vt:lpstr>
      <vt:lpstr>gcc常用的編譯參數</vt:lpstr>
      <vt:lpstr>pointer.c，一個簡單但錯誤的例子</vt:lpstr>
      <vt:lpstr>編譯並除錯</vt:lpstr>
      <vt:lpstr>編譯並除錯</vt:lpstr>
      <vt:lpstr>編譯並除錯</vt:lpstr>
      <vt:lpstr>編譯並除錯</vt:lpstr>
      <vt:lpstr>編譯並除錯</vt:lpstr>
      <vt:lpstr>gdb -tui ./pointer</vt:lpstr>
      <vt:lpstr>小結</vt:lpstr>
      <vt:lpstr>gdb + python</vt:lpstr>
      <vt:lpstr>GEF - GDB Enhanced Features</vt:lpstr>
      <vt:lpstr>安裝gef</vt:lpstr>
      <vt:lpstr>使用 gef</vt:lpstr>
      <vt:lpstr>gdb+eclipse</vt:lpstr>
      <vt:lpstr>make：簡化常用的編譯指令</vt:lpstr>
      <vt:lpstr>語法</vt:lpstr>
      <vt:lpstr>實例</vt:lpstr>
      <vt:lpstr>更複雜一點點的例子</vt:lpstr>
      <vt:lpstr>GNU C內建的效能衡量工具 gprofile</vt:lpstr>
      <vt:lpstr>範例程式</vt:lpstr>
      <vt:lpstr>程式碼</vt:lpstr>
      <vt:lpstr>編譯的命令，及gprof命令</vt:lpstr>
      <vt:lpstr>gprof產生的報表</vt:lpstr>
      <vt:lpstr>執行時間</vt:lpstr>
      <vt:lpstr>呼叫圖</vt:lpstr>
      <vt:lpstr>gprof怎麼做到的？</vt:lpstr>
      <vt:lpstr>valgrind</vt:lpstr>
      <vt:lpstr>安裝valgrind</vt:lpstr>
      <vt:lpstr>valgrind</vt:lpstr>
      <vt:lpstr>產生的結果 （請注意每個function消耗的時間並不是很精準）</vt:lpstr>
      <vt:lpstr>initTable居然佔了最多時間 （gprof的結果是sumCol）</vt:lpstr>
      <vt:lpstr>Valgrind的運作原理 （Valgrind Virtual Machine）</vt:lpstr>
      <vt:lpstr>高手用的工具 perf</vt:lpstr>
      <vt:lpstr>先修改一下程式碼，讓程式執行久一點</vt:lpstr>
      <vt:lpstr>預備觀念，什麼是瓶頸</vt:lpstr>
      <vt:lpstr>預備觀念，什麼是瓶頸</vt:lpstr>
      <vt:lpstr>先用perf觀察執行時間</vt:lpstr>
      <vt:lpstr>安裝perf</vt:lpstr>
      <vt:lpstr>什麼是perf（hardware event的部分）</vt:lpstr>
      <vt:lpstr>Intel Sandy bridge的簡單架構圖</vt:lpstr>
      <vt:lpstr>sandy bridge</vt:lpstr>
      <vt:lpstr>sandy bridge</vt:lpstr>
      <vt:lpstr>RISC – 小故事</vt:lpstr>
      <vt:lpstr>RISC – 小故事</vt:lpstr>
      <vt:lpstr>關於圖靈獎</vt:lpstr>
      <vt:lpstr>圖靈獎</vt:lpstr>
      <vt:lpstr>常用的hardware events</vt:lpstr>
      <vt:lpstr>常用的hardware events</vt:lpstr>
      <vt:lpstr>sudo perf top</vt:lpstr>
      <vt:lpstr>PowerPoint 簡報</vt:lpstr>
      <vt:lpstr>PowerPoint 簡報</vt:lpstr>
      <vt:lpstr>除了CPU cycles以外，perf還支援哪些 使用「perf list」</vt:lpstr>
      <vt:lpstr>用perf觀察執行的分支指令</vt:lpstr>
      <vt:lpstr>sudo perf top -e branch-instructions</vt:lpstr>
      <vt:lpstr>PowerPoint 簡報</vt:lpstr>
      <vt:lpstr>用perf觀察cache-misses</vt:lpstr>
      <vt:lpstr>sudo perf top -e cache-misses</vt:lpstr>
      <vt:lpstr>PowerPoint 簡報</vt:lpstr>
      <vt:lpstr>PowerPoint 簡報</vt:lpstr>
      <vt:lpstr>量測一小段程式碼</vt:lpstr>
      <vt:lpstr>clock_gettime （clock_gettime.c）</vt:lpstr>
      <vt:lpstr>對於圖形化介面的堅持</vt:lpstr>
      <vt:lpstr>小而簡單的編輯器</vt:lpstr>
      <vt:lpstr>選擇哪一個圖形化編輯器呢 - Geany</vt:lpstr>
      <vt:lpstr>安裝</vt:lpstr>
      <vt:lpstr>Geany的對程式碼編輯的支援</vt:lpstr>
      <vt:lpstr>Geany的編譯環境</vt:lpstr>
      <vt:lpstr>微軟於Linux上   提供的開發環境</vt:lpstr>
      <vt:lpstr>Visual Studio Code</vt:lpstr>
      <vt:lpstr>File-&gt;Open Folder</vt:lpstr>
      <vt:lpstr>Debug（在此步驟之前，記得先編譯）</vt:lpstr>
      <vt:lpstr>Debug</vt:lpstr>
      <vt:lpstr>設定（文字檔案，設定完記得儲存）</vt:lpstr>
      <vt:lpstr>設定中斷點</vt:lpstr>
      <vt:lpstr>開始執行</vt:lpstr>
      <vt:lpstr>也是一個不錯的編輯器 （有自動填入功能）</vt:lpstr>
      <vt:lpstr>Visual Studio Code未提供的功能</vt:lpstr>
      <vt:lpstr>很方便的商業軟體 - CLion</vt:lpstr>
      <vt:lpstr>Clion的安裝</vt:lpstr>
      <vt:lpstr>CLion的使用方式</vt:lpstr>
      <vt:lpstr>CLion並非免費的工具</vt:lpstr>
      <vt:lpstr>為何要使用CLion</vt:lpstr>
      <vt:lpstr>安裝clang（選項）</vt:lpstr>
      <vt:lpstr>update-alternatives （選項）</vt:lpstr>
      <vt:lpstr>預設是clang-6  我們將他們設定成clang-7 （選項）</vt:lpstr>
      <vt:lpstr>Eclipse</vt:lpstr>
      <vt:lpstr>安裝oracle java 11</vt:lpstr>
      <vt:lpstr>安裝eclipse</vt:lpstr>
      <vt:lpstr>小結</vt:lpstr>
      <vt:lpstr>作業，2-1</vt:lpstr>
      <vt:lpstr>作業，2-2</vt:lpstr>
      <vt:lpstr>附錄一：vi 及vim 用法簡介</vt:lpstr>
      <vt:lpstr>安裝vim</vt:lpstr>
      <vt:lpstr>使用圖形化介面安裝vim</vt:lpstr>
      <vt:lpstr>先使用容易上手的「圖形化」vim</vt:lpstr>
      <vt:lpstr>一些設定</vt:lpstr>
      <vt:lpstr>為何要學習「快捷鍵」</vt:lpstr>
      <vt:lpstr>Vim的編輯模式</vt:lpstr>
      <vt:lpstr>vim一般模式常用功能</vt:lpstr>
      <vt:lpstr>vim一般模式常用功能</vt:lpstr>
      <vt:lpstr>一般指令模式</vt:lpstr>
      <vt:lpstr>指令模式</vt:lpstr>
      <vt:lpstr>寫程式碼常用指令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Linux安裝與操作 </dc:title>
  <dc:creator>習五 羅</dc:creator>
  <cp:lastModifiedBy>習五 羅</cp:lastModifiedBy>
  <cp:revision>19</cp:revision>
  <dcterms:created xsi:type="dcterms:W3CDTF">2019-01-31T14:35:51Z</dcterms:created>
  <dcterms:modified xsi:type="dcterms:W3CDTF">2021-01-13T07:54:59Z</dcterms:modified>
</cp:coreProperties>
</file>